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312" r:id="rId2"/>
    <p:sldId id="320" r:id="rId3"/>
    <p:sldId id="314" r:id="rId4"/>
    <p:sldId id="318" r:id="rId5"/>
    <p:sldId id="321" r:id="rId6"/>
    <p:sldId id="271" r:id="rId7"/>
    <p:sldId id="273" r:id="rId8"/>
    <p:sldId id="296" r:id="rId9"/>
    <p:sldId id="281" r:id="rId10"/>
    <p:sldId id="322" r:id="rId1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3282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19537.7</c:v>
                </c:pt>
                <c:pt idx="1">
                  <c:v>17392.599999999999</c:v>
                </c:pt>
                <c:pt idx="2">
                  <c:v>18387.099999999999</c:v>
                </c:pt>
              </c:numCache>
            </c:numRef>
          </c:val>
        </c:ser>
        <c:dLbls>
          <c:showVal val="1"/>
        </c:dLbls>
        <c:gapWidth val="75"/>
        <c:shape val="cone"/>
        <c:axId val="59268480"/>
        <c:axId val="59287424"/>
        <c:axId val="0"/>
      </c:bar3DChart>
      <c:catAx>
        <c:axId val="59268480"/>
        <c:scaling>
          <c:orientation val="minMax"/>
        </c:scaling>
        <c:axPos val="b"/>
        <c:numFmt formatCode="General" sourceLinked="1"/>
        <c:majorTickMark val="none"/>
        <c:tickLblPos val="nextTo"/>
        <c:crossAx val="59287424"/>
        <c:crosses val="autoZero"/>
        <c:auto val="1"/>
        <c:lblAlgn val="ctr"/>
        <c:lblOffset val="100"/>
      </c:catAx>
      <c:valAx>
        <c:axId val="59287424"/>
        <c:scaling>
          <c:orientation val="minMax"/>
        </c:scaling>
        <c:axPos val="l"/>
        <c:numFmt formatCode="General" sourceLinked="1"/>
        <c:majorTickMark val="none"/>
        <c:tickLblPos val="nextTo"/>
        <c:crossAx val="592684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Земельный налог</c:v>
                </c:pt>
                <c:pt idx="2">
                  <c:v>ЕСХН</c:v>
                </c:pt>
                <c:pt idx="3">
                  <c:v>Налог на имущество физ.лиц.</c:v>
                </c:pt>
                <c:pt idx="4">
                  <c:v>Госпошлина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2030.6</c:v>
                </c:pt>
                <c:pt idx="1">
                  <c:v>3417</c:v>
                </c:pt>
                <c:pt idx="2">
                  <c:v>5431.4</c:v>
                </c:pt>
                <c:pt idx="3">
                  <c:v>461.2</c:v>
                </c:pt>
                <c:pt idx="4">
                  <c:v>17.2</c:v>
                </c:pt>
                <c:pt idx="5">
                  <c:v>96.3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noFill/>
        <a:ln w="9525">
          <a:noFill/>
        </a:ln>
      </c:spPr>
    </c:floor>
    <c:plotArea>
      <c:layout/>
      <c:bar3DChart>
        <c:barDir val="col"/>
        <c:grouping val="standard"/>
        <c:shape val="cone"/>
        <c:axId val="192669568"/>
        <c:axId val="192671104"/>
        <c:axId val="172779712"/>
      </c:bar3DChart>
      <c:catAx>
        <c:axId val="192669568"/>
        <c:scaling>
          <c:orientation val="minMax"/>
        </c:scaling>
        <c:axPos val="b"/>
        <c:tickLblPos val="nextTo"/>
        <c:crossAx val="192671104"/>
        <c:crosses val="autoZero"/>
        <c:auto val="1"/>
        <c:lblAlgn val="ctr"/>
        <c:lblOffset val="100"/>
      </c:catAx>
      <c:valAx>
        <c:axId val="19267110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92669568"/>
        <c:crosses val="autoZero"/>
        <c:crossBetween val="between"/>
      </c:valAx>
      <c:serAx>
        <c:axId val="172779712"/>
        <c:scaling>
          <c:orientation val="minMax"/>
        </c:scaling>
        <c:axPos val="b"/>
        <c:tickLblPos val="nextTo"/>
        <c:crossAx val="192671104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F0"/>
            </a:solidFill>
          </c:spPr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2025 г</c:v>
                </c:pt>
                <c:pt idx="1">
                  <c:v>2026 г</c:v>
                </c:pt>
                <c:pt idx="2">
                  <c:v>2027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8084</c:v>
                </c:pt>
                <c:pt idx="1">
                  <c:v>5664.9</c:v>
                </c:pt>
                <c:pt idx="2">
                  <c:v>6342.6</c:v>
                </c:pt>
              </c:numCache>
            </c:numRef>
          </c:val>
        </c:ser>
        <c:shape val="cylinder"/>
        <c:axId val="192880640"/>
        <c:axId val="192882176"/>
        <c:axId val="0"/>
      </c:bar3DChart>
      <c:catAx>
        <c:axId val="192880640"/>
        <c:scaling>
          <c:orientation val="minMax"/>
        </c:scaling>
        <c:axPos val="b"/>
        <c:tickLblPos val="nextTo"/>
        <c:crossAx val="192882176"/>
        <c:crosses val="autoZero"/>
        <c:auto val="1"/>
        <c:lblAlgn val="ctr"/>
        <c:lblOffset val="100"/>
      </c:catAx>
      <c:valAx>
        <c:axId val="192882176"/>
        <c:scaling>
          <c:orientation val="minMax"/>
        </c:scaling>
        <c:axPos val="l"/>
        <c:majorGridlines/>
        <c:numFmt formatCode="General" sourceLinked="1"/>
        <c:tickLblPos val="nextTo"/>
        <c:crossAx val="19288064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19537.7</c:v>
                </c:pt>
                <c:pt idx="1">
                  <c:v>17392.599999999999</c:v>
                </c:pt>
                <c:pt idx="2">
                  <c:v>18387.099999999999</c:v>
                </c:pt>
              </c:numCache>
            </c:numRef>
          </c:val>
        </c:ser>
        <c:dLbls/>
        <c:shape val="cylinder"/>
        <c:axId val="59024896"/>
        <c:axId val="59265024"/>
        <c:axId val="0"/>
      </c:bar3DChart>
      <c:catAx>
        <c:axId val="59024896"/>
        <c:scaling>
          <c:orientation val="minMax"/>
        </c:scaling>
        <c:axPos val="b"/>
        <c:majorTickMark val="none"/>
        <c:tickLblPos val="nextTo"/>
        <c:crossAx val="59265024"/>
        <c:crosses val="autoZero"/>
        <c:auto val="1"/>
        <c:lblAlgn val="ctr"/>
        <c:lblOffset val="100"/>
      </c:catAx>
      <c:valAx>
        <c:axId val="5926502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90248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2.0833333333333333E-3"/>
                  <c:y val="-0.31874999999999998"/>
                </c:manualLayout>
              </c:layout>
              <c:showVal val="1"/>
            </c:dLbl>
            <c:dLbl>
              <c:idx val="1"/>
              <c:layout>
                <c:manualLayout>
                  <c:x val="4.1666666666666666E-3"/>
                  <c:y val="-0.17499999999999999"/>
                </c:manualLayout>
              </c:layout>
              <c:showVal val="1"/>
            </c:dLbl>
            <c:dLbl>
              <c:idx val="2"/>
              <c:layout>
                <c:manualLayout>
                  <c:x val="4.1666666666666666E-3"/>
                  <c:y val="-0.24687499999999998"/>
                </c:manualLayout>
              </c:layout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6827</c:v>
                </c:pt>
                <c:pt idx="1">
                  <c:v>6204.5</c:v>
                </c:pt>
                <c:pt idx="2">
                  <c:v>6599.8</c:v>
                </c:pt>
              </c:numCache>
            </c:numRef>
          </c:val>
        </c:ser>
        <c:dLbls>
          <c:showVal val="1"/>
        </c:dLbls>
        <c:gapWidth val="75"/>
        <c:shape val="cone"/>
        <c:axId val="63692800"/>
        <c:axId val="63696256"/>
        <c:axId val="0"/>
      </c:bar3DChart>
      <c:catAx>
        <c:axId val="63692800"/>
        <c:scaling>
          <c:orientation val="minMax"/>
        </c:scaling>
        <c:axPos val="b"/>
        <c:numFmt formatCode="General" sourceLinked="1"/>
        <c:majorTickMark val="none"/>
        <c:tickLblPos val="nextTo"/>
        <c:crossAx val="63696256"/>
        <c:crosses val="autoZero"/>
        <c:auto val="1"/>
        <c:lblAlgn val="ctr"/>
        <c:lblOffset val="100"/>
      </c:catAx>
      <c:valAx>
        <c:axId val="63696256"/>
        <c:scaling>
          <c:orientation val="minMax"/>
        </c:scaling>
        <c:axPos val="l"/>
        <c:numFmt formatCode="General" sourceLinked="1"/>
        <c:majorTickMark val="none"/>
        <c:tickLblPos val="nextTo"/>
        <c:crossAx val="63692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 Красноармейского сельского поселения Орловского </a:t>
            </a:r>
            <a:r>
              <a:rPr lang="ru-RU" sz="24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районана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2025 год и плановый период 2026 и 2027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Пруглова Кристина Владимировна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2025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2030,6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5431,4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400" dirty="0" smtClean="0"/>
              <a:t>19537,7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19537,7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8460,5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6827,0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3028,2</a:t>
            </a:r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105,0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10,0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18,0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461,2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17,2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96,3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8084,0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3417,0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449,0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10,0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630,0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2025 </a:t>
            </a: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64558803"/>
              </p:ext>
            </p:extLst>
          </p:nvPr>
        </p:nvGraphicFramePr>
        <p:xfrm>
          <a:off x="714348" y="2071678"/>
          <a:ext cx="727280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500702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8084,0                     5664,9               6342,6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</a:t>
            </a:r>
            <a:r>
              <a:rPr lang="ru-RU" sz="3200" b="1" dirty="0" smtClean="0"/>
              <a:t>2025-2027 </a:t>
            </a:r>
            <a:r>
              <a:rPr lang="ru-RU" sz="3200" b="1" dirty="0" smtClean="0"/>
              <a:t>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00166" y="18573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1,3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44,2 %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16,8 %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0,2 %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Развитие культуры и туризма </a:t>
            </a:r>
            <a:r>
              <a:rPr lang="ru-RU" sz="1600" dirty="0" smtClean="0"/>
              <a:t>29,4 %</a:t>
            </a: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1,9 %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0,03 %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2,9%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p:oleObj spid="_x0000_s42143" name="Лист" r:id="rId3" imgW="8886939" imgH="4924387" progId="Excel.Sheet.8">
              <p:embed/>
            </p:oleObj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Диаграмма 7"/>
          <p:cNvGraphicFramePr/>
          <p:nvPr/>
        </p:nvGraphicFramePr>
        <p:xfrm>
          <a:off x="1571604" y="214311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3696</TotalTime>
  <Words>404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Лист</vt:lpstr>
      <vt:lpstr>Бюджет Красноармейского сельского поселения Орловского районана 2025 год и плановый период 2026 и 2027 годов направлен на решение следующих ключевых задач</vt:lpstr>
      <vt:lpstr>Основные параметры бюджета Красноармейского сельского поселения на 2025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2025 году        (тыс.рублей)</vt:lpstr>
      <vt:lpstr>ДОТАЦИЯ ИЗ ОБЛАСТНОГО БЮДЖЕТА</vt:lpstr>
      <vt:lpstr>Динамика расходов бюджета Красноармейского сельского поселения в 2025-2027 годах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2025 году</vt:lpstr>
      <vt:lpstr>Слайд 8</vt:lpstr>
      <vt:lpstr>Расходы на  Культуру и кинематографию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412</cp:revision>
  <cp:lastPrinted>2023-01-26T11:09:15Z</cp:lastPrinted>
  <dcterms:created xsi:type="dcterms:W3CDTF">2012-10-21T15:40:11Z</dcterms:created>
  <dcterms:modified xsi:type="dcterms:W3CDTF">2025-01-21T13:53:14Z</dcterms:modified>
</cp:coreProperties>
</file>