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83E-2"/>
          <c:y val="3.1582960316237266E-2"/>
          <c:w val="0.92920570553889081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54E-2"/>
                  <c:y val="-3.4136216047679295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28355,7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54E-3"/>
                  <c:y val="-3.12913260533775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14878,8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108E-2"/>
                  <c:y val="-2.56019940436725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14700,1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28355.7</c:v>
                </c:pt>
                <c:pt idx="1">
                  <c:v>14878.8</c:v>
                </c:pt>
                <c:pt idx="2">
                  <c:v>14700.1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19710336"/>
        <c:axId val="19711872"/>
        <c:axId val="73359808"/>
      </c:bar3DChart>
      <c:catAx>
        <c:axId val="19710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9711872"/>
        <c:crosses val="autoZero"/>
        <c:auto val="1"/>
        <c:lblAlgn val="ctr"/>
        <c:lblOffset val="100"/>
        <c:noMultiLvlLbl val="0"/>
      </c:catAx>
      <c:valAx>
        <c:axId val="1971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710336"/>
        <c:crosses val="autoZero"/>
        <c:crossBetween val="between"/>
      </c:valAx>
      <c:serAx>
        <c:axId val="7335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711872"/>
        <c:crosses val="autoZero"/>
      </c:serAx>
    </c:plotArea>
    <c:legend>
      <c:legendPos val="b"/>
      <c:layout>
        <c:manualLayout>
          <c:xMode val="edge"/>
          <c:yMode val="edge"/>
          <c:x val="0.36660401930649689"/>
          <c:y val="0.92785927011694047"/>
          <c:w val="0.27267078349319207"/>
          <c:h val="5.50727338539445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69E-2"/>
          <c:y val="3.0639149158127089E-2"/>
          <c:w val="0.85087087826627972"/>
          <c:h val="0.90186683544411161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73138560"/>
        <c:axId val="73140096"/>
        <c:axId val="0"/>
      </c:bar3DChart>
      <c:catAx>
        <c:axId val="731385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73140096"/>
        <c:crosses val="autoZero"/>
        <c:auto val="1"/>
        <c:lblAlgn val="ctr"/>
        <c:lblOffset val="100"/>
        <c:noMultiLvlLbl val="0"/>
      </c:catAx>
      <c:valAx>
        <c:axId val="7314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138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92836608"/>
        <c:axId val="92838144"/>
        <c:axId val="91515968"/>
      </c:bar3DChart>
      <c:catAx>
        <c:axId val="9283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92838144"/>
        <c:crosses val="autoZero"/>
        <c:auto val="1"/>
        <c:lblAlgn val="ctr"/>
        <c:lblOffset val="100"/>
        <c:noMultiLvlLbl val="0"/>
      </c:catAx>
      <c:valAx>
        <c:axId val="928381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2836608"/>
        <c:crosses val="autoZero"/>
        <c:crossBetween val="between"/>
      </c:valAx>
      <c:serAx>
        <c:axId val="9151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92838144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5344.4</c:v>
                </c:pt>
                <c:pt idx="1">
                  <c:v>4275.5</c:v>
                </c:pt>
                <c:pt idx="2">
                  <c:v>3848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024448"/>
        <c:axId val="94025984"/>
        <c:axId val="0"/>
      </c:bar3DChart>
      <c:catAx>
        <c:axId val="94024448"/>
        <c:scaling>
          <c:orientation val="minMax"/>
        </c:scaling>
        <c:delete val="0"/>
        <c:axPos val="b"/>
        <c:majorTickMark val="out"/>
        <c:minorTickMark val="none"/>
        <c:tickLblPos val="nextTo"/>
        <c:crossAx val="94025984"/>
        <c:crosses val="autoZero"/>
        <c:auto val="1"/>
        <c:lblAlgn val="ctr"/>
        <c:lblOffset val="100"/>
        <c:noMultiLvlLbl val="0"/>
      </c:catAx>
      <c:valAx>
        <c:axId val="9402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24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dirty="0" smtClean="0"/>
                      <a:t>28355,7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dirty="0" smtClean="0"/>
                      <a:t>14878,8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dirty="0" smtClean="0"/>
                      <a:t>14700,1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27477.4</c:v>
                </c:pt>
                <c:pt idx="1">
                  <c:v>14631</c:v>
                </c:pt>
                <c:pt idx="2">
                  <c:v>14168.8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91776"/>
        <c:axId val="92905856"/>
        <c:axId val="0"/>
      </c:bar3DChart>
      <c:catAx>
        <c:axId val="9289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2905856"/>
        <c:crosses val="autoZero"/>
        <c:auto val="1"/>
        <c:lblAlgn val="ctr"/>
        <c:lblOffset val="100"/>
        <c:noMultiLvlLbl val="0"/>
      </c:catAx>
      <c:valAx>
        <c:axId val="9290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9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07318661128446E-2"/>
          <c:y val="7.4229678201794505E-2"/>
          <c:w val="0.90944957728711162"/>
          <c:h val="0.750726384163951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4161,6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4237,7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4480,3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2022 г</c:v>
                </c:pt>
                <c:pt idx="1">
                  <c:v>2023 г</c:v>
                </c:pt>
                <c:pt idx="2">
                  <c:v>2024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4501.8</c:v>
                </c:pt>
                <c:pt idx="1">
                  <c:v>4969.3</c:v>
                </c:pt>
                <c:pt idx="2">
                  <c:v>5048.7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4129536"/>
        <c:axId val="94155904"/>
      </c:barChart>
      <c:catAx>
        <c:axId val="941295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4155904"/>
        <c:crosses val="autoZero"/>
        <c:auto val="1"/>
        <c:lblAlgn val="ctr"/>
        <c:lblOffset val="100"/>
        <c:noMultiLvlLbl val="0"/>
      </c:catAx>
      <c:valAx>
        <c:axId val="9415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4129536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7336,8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6919,7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6366,1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6141.1</c:v>
                </c:pt>
                <c:pt idx="1">
                  <c:v>6103.8</c:v>
                </c:pt>
                <c:pt idx="2">
                  <c:v>5975.8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86784"/>
        <c:axId val="22088320"/>
      </c:barChart>
      <c:catAx>
        <c:axId val="2208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2088320"/>
        <c:crosses val="autoZero"/>
        <c:auto val="1"/>
        <c:lblAlgn val="ctr"/>
        <c:lblOffset val="100"/>
        <c:noMultiLvlLbl val="0"/>
      </c:catAx>
      <c:valAx>
        <c:axId val="220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86784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3.bin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Красноармейского сельского поселения Орловского района на 2022 год и плановый период 2023 и 2024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2022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0,5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22,3 %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10,4 %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0,1 %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16,4 %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1,1 %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1,8%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45,3%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27825,6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13993,8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13468,8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530,1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885,0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1231,3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24г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3" name="Лист" r:id="rId4" imgW="8886939" imgH="4924387" progId="Excel.Sheet.8">
                  <p:embed/>
                </p:oleObj>
              </mc:Choice>
              <mc:Fallback>
                <p:oleObj name="Лист" r:id="rId4" imgW="8886939" imgH="4924387" progId="Excel.Sheet.8">
                  <p:embed/>
                  <p:pic>
                    <p:nvPicPr>
                      <p:cNvPr id="0" name="Picture 15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39538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63204644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Власенко Елена Анатольевна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2022-2024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22.10.2021  №154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2022-2024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 бюджета Красноармейского сельского поселения Орловского района на 2022 год и на плановый период 2023-2024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2022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1678,3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4100,5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28355,7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28355,7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7531,0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4161,6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15294,6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221,6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410,8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18,7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93,7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19060,4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2993,3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261,9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800,0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76763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2022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564265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4" name="Лист" r:id="rId4" imgW="5429385" imgH="5172075" progId="Excel.Sheet.8">
                  <p:embed/>
                </p:oleObj>
              </mc:Choice>
              <mc:Fallback>
                <p:oleObj name="Лист" r:id="rId4" imgW="5429385" imgH="5172075" progId="Excel.Sheet.8">
                  <p:embed/>
                  <p:pic>
                    <p:nvPicPr>
                      <p:cNvPr id="0" name="Picture 31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12273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5" name="Лист" r:id="rId7" imgW="2447857" imgH="1533615" progId="Excel.Sheet.12">
                  <p:embed/>
                </p:oleObj>
              </mc:Choice>
              <mc:Fallback>
                <p:oleObj name="Лист" r:id="rId7" imgW="2447857" imgH="1533615" progId="Excel.Sheet.12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78708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1654,2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1559,8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9316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5973,7                      4275,5               3848,0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2022-2024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02338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2022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27825,6тыс.рублей</a:t>
            </a:r>
            <a:endParaRPr lang="ru-RU" sz="3000" dirty="0"/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(4418,2 </a:t>
            </a:r>
            <a:r>
              <a:rPr lang="ru-RU" dirty="0" err="1" smtClean="0"/>
              <a:t>тыс.рублей</a:t>
            </a:r>
            <a:r>
              <a:rPr lang="ru-RU" dirty="0" smtClean="0"/>
              <a:t>- 16,1%)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(26,0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7336,8тыс.рублей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22,3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(16044,6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-58,6%)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3849</TotalTime>
  <Words>630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Бюджет Красноармейского сельского поселения Орловского района на 2022 год и плановый период 2023 и 2024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2022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2022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2022-2024 годах</vt:lpstr>
      <vt:lpstr>Структура муниципальных программ Красноармейского сельского поселения на 2022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2022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407</cp:revision>
  <cp:lastPrinted>2022-02-01T13:42:18Z</cp:lastPrinted>
  <dcterms:created xsi:type="dcterms:W3CDTF">2012-10-21T15:40:11Z</dcterms:created>
  <dcterms:modified xsi:type="dcterms:W3CDTF">2022-02-01T13:42:39Z</dcterms:modified>
</cp:coreProperties>
</file>