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312" r:id="rId2"/>
    <p:sldId id="306" r:id="rId3"/>
    <p:sldId id="320" r:id="rId4"/>
    <p:sldId id="314" r:id="rId5"/>
    <p:sldId id="318" r:id="rId6"/>
    <p:sldId id="317" r:id="rId7"/>
    <p:sldId id="315" r:id="rId8"/>
    <p:sldId id="321" r:id="rId9"/>
    <p:sldId id="322" r:id="rId10"/>
    <p:sldId id="271" r:id="rId11"/>
    <p:sldId id="307" r:id="rId12"/>
    <p:sldId id="273" r:id="rId13"/>
    <p:sldId id="274" r:id="rId14"/>
    <p:sldId id="296" r:id="rId15"/>
    <p:sldId id="281" r:id="rId16"/>
    <p:sldId id="302" r:id="rId17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FF"/>
    <a:srgbClr val="FF00FF"/>
    <a:srgbClr val="66FF33"/>
    <a:srgbClr val="FF0066"/>
    <a:srgbClr val="0000FF"/>
    <a:srgbClr val="FF9966"/>
    <a:srgbClr val="220B6B"/>
    <a:srgbClr val="993366"/>
    <a:srgbClr val="66003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>
        <p:scale>
          <a:sx n="75" d="100"/>
          <a:sy n="75" d="100"/>
        </p:scale>
        <p:origin x="-2208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Pt>
            <c:idx val="0"/>
            <c:invertIfNegative val="0"/>
            <c:bubble3D val="0"/>
            <c:spPr>
              <a:solidFill>
                <a:srgbClr val="0099FF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cat>
            <c:strRef>
              <c:f>Лист1!$D$8:$D$10</c:f>
              <c:strCache>
                <c:ptCount val="2"/>
                <c:pt idx="0">
                  <c:v>2015г</c:v>
                </c:pt>
                <c:pt idx="1">
                  <c:v>2016 г</c:v>
                </c:pt>
              </c:strCache>
            </c:strRef>
          </c:cat>
          <c:val>
            <c:numRef>
              <c:f>Лист1!$E$8:$E$10</c:f>
              <c:numCache>
                <c:formatCode>General</c:formatCode>
                <c:ptCount val="3"/>
                <c:pt idx="0">
                  <c:v>12217.9</c:v>
                </c:pt>
                <c:pt idx="1">
                  <c:v>12427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1746432"/>
        <c:axId val="21747968"/>
        <c:axId val="0"/>
      </c:bar3DChart>
      <c:catAx>
        <c:axId val="21746432"/>
        <c:scaling>
          <c:orientation val="minMax"/>
        </c:scaling>
        <c:delete val="0"/>
        <c:axPos val="b"/>
        <c:majorTickMark val="none"/>
        <c:minorTickMark val="none"/>
        <c:tickLblPos val="nextTo"/>
        <c:crossAx val="21747968"/>
        <c:crosses val="autoZero"/>
        <c:auto val="1"/>
        <c:lblAlgn val="ctr"/>
        <c:lblOffset val="100"/>
        <c:noMultiLvlLbl val="0"/>
      </c:catAx>
      <c:valAx>
        <c:axId val="217479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74643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invertIfNegative val="0"/>
          <c:cat>
            <c:strRef>
              <c:f>Лист1!$E$9:$J$9</c:f>
              <c:strCache>
                <c:ptCount val="5"/>
                <c:pt idx="0">
                  <c:v>факт 2012 г</c:v>
                </c:pt>
                <c:pt idx="1">
                  <c:v>факт 2013 г</c:v>
                </c:pt>
                <c:pt idx="2">
                  <c:v>факт 2014 г</c:v>
                </c:pt>
                <c:pt idx="3">
                  <c:v>план 2015 г</c:v>
                </c:pt>
                <c:pt idx="4">
                  <c:v>проект 2016 г</c:v>
                </c:pt>
              </c:strCache>
            </c:strRef>
          </c:cat>
          <c:val>
            <c:numRef>
              <c:f>Лист1!$E$10:$J$10</c:f>
              <c:numCache>
                <c:formatCode>General</c:formatCode>
                <c:ptCount val="6"/>
              </c:numCache>
            </c:numRef>
          </c:val>
        </c:ser>
        <c:ser>
          <c:idx val="1"/>
          <c:order val="1"/>
          <c:invertIfNegative val="0"/>
          <c:cat>
            <c:strRef>
              <c:f>Лист1!$E$9:$J$9</c:f>
              <c:strCache>
                <c:ptCount val="5"/>
                <c:pt idx="0">
                  <c:v>факт 2012 г</c:v>
                </c:pt>
                <c:pt idx="1">
                  <c:v>факт 2013 г</c:v>
                </c:pt>
                <c:pt idx="2">
                  <c:v>факт 2014 г</c:v>
                </c:pt>
                <c:pt idx="3">
                  <c:v>план 2015 г</c:v>
                </c:pt>
                <c:pt idx="4">
                  <c:v>проект 2016 г</c:v>
                </c:pt>
              </c:strCache>
            </c:strRef>
          </c:cat>
          <c:val>
            <c:numRef>
              <c:f>Лист1!$E$11:$J$11</c:f>
              <c:numCache>
                <c:formatCode>General</c:formatCode>
                <c:ptCount val="6"/>
                <c:pt idx="0">
                  <c:v>2244.6</c:v>
                </c:pt>
                <c:pt idx="1">
                  <c:v>2117.6999999999998</c:v>
                </c:pt>
                <c:pt idx="2">
                  <c:v>2362.5</c:v>
                </c:pt>
                <c:pt idx="3">
                  <c:v>1835.5</c:v>
                </c:pt>
                <c:pt idx="4">
                  <c:v>2459.6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1563648"/>
        <c:axId val="28709248"/>
        <c:axId val="0"/>
      </c:bar3DChart>
      <c:catAx>
        <c:axId val="21563648"/>
        <c:scaling>
          <c:orientation val="minMax"/>
        </c:scaling>
        <c:delete val="0"/>
        <c:axPos val="b"/>
        <c:majorTickMark val="out"/>
        <c:minorTickMark val="none"/>
        <c:tickLblPos val="nextTo"/>
        <c:crossAx val="28709248"/>
        <c:crosses val="autoZero"/>
        <c:auto val="1"/>
        <c:lblAlgn val="ctr"/>
        <c:lblOffset val="100"/>
        <c:noMultiLvlLbl val="0"/>
      </c:catAx>
      <c:valAx>
        <c:axId val="287092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5636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2226432"/>
        <c:axId val="22227968"/>
        <c:axId val="20460416"/>
      </c:bar3DChart>
      <c:catAx>
        <c:axId val="22226432"/>
        <c:scaling>
          <c:orientation val="minMax"/>
        </c:scaling>
        <c:delete val="0"/>
        <c:axPos val="b"/>
        <c:majorTickMark val="out"/>
        <c:minorTickMark val="none"/>
        <c:tickLblPos val="nextTo"/>
        <c:crossAx val="22227968"/>
        <c:crosses val="autoZero"/>
        <c:auto val="1"/>
        <c:lblAlgn val="ctr"/>
        <c:lblOffset val="100"/>
        <c:noMultiLvlLbl val="0"/>
      </c:catAx>
      <c:valAx>
        <c:axId val="22227968"/>
        <c:scaling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2226432"/>
        <c:crosses val="autoZero"/>
        <c:crossBetween val="between"/>
      </c:valAx>
      <c:serAx>
        <c:axId val="20460416"/>
        <c:scaling>
          <c:orientation val="minMax"/>
        </c:scaling>
        <c:delete val="0"/>
        <c:axPos val="b"/>
        <c:majorTickMark val="out"/>
        <c:minorTickMark val="none"/>
        <c:tickLblPos val="nextTo"/>
        <c:crossAx val="22227968"/>
        <c:crosses val="autoZero"/>
      </c:ser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cat>
            <c:strRef>
              <c:f>Лист1!$D$7:$F$7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Лист1!$D$8:$F$8</c:f>
              <c:numCache>
                <c:formatCode>General</c:formatCode>
                <c:ptCount val="3"/>
                <c:pt idx="0">
                  <c:v>5040.3</c:v>
                </c:pt>
                <c:pt idx="1">
                  <c:v>4616.8999999999996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30626176"/>
        <c:axId val="30627712"/>
        <c:axId val="21567232"/>
      </c:bar3DChart>
      <c:catAx>
        <c:axId val="30626176"/>
        <c:scaling>
          <c:orientation val="minMax"/>
        </c:scaling>
        <c:delete val="0"/>
        <c:axPos val="b"/>
        <c:majorTickMark val="out"/>
        <c:minorTickMark val="none"/>
        <c:tickLblPos val="nextTo"/>
        <c:crossAx val="30627712"/>
        <c:crosses val="autoZero"/>
        <c:auto val="1"/>
        <c:lblAlgn val="ctr"/>
        <c:lblOffset val="100"/>
        <c:noMultiLvlLbl val="0"/>
      </c:catAx>
      <c:valAx>
        <c:axId val="30627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0626176"/>
        <c:crosses val="autoZero"/>
        <c:crossBetween val="between"/>
      </c:valAx>
      <c:serAx>
        <c:axId val="21567232"/>
        <c:scaling>
          <c:orientation val="minMax"/>
        </c:scaling>
        <c:delete val="0"/>
        <c:axPos val="b"/>
        <c:majorTickMark val="out"/>
        <c:minorTickMark val="none"/>
        <c:tickLblPos val="nextTo"/>
        <c:crossAx val="30627712"/>
        <c:crosses val="autoZero"/>
      </c:ser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3370108635272446"/>
          <c:y val="0.20780137083533953"/>
          <c:w val="0.68808296662689661"/>
          <c:h val="0.674725570615612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субсидий-19352.7 тыс.рублей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layout>
                <c:manualLayout>
                  <c:x val="-7.0061056017930237E-3"/>
                  <c:y val="-0.12369678222887516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Возмещение предприятиям ЖКХ-657,5 тыс</a:t>
                    </a:r>
                    <a:r>
                      <a:rPr lang="ru-RU" dirty="0" smtClean="0"/>
                      <a:t>. рублей </a:t>
                    </a:r>
                    <a:r>
                      <a:rPr lang="ru-RU" dirty="0"/>
                      <a:t>(5,3 %)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100</c:v>
                </c:pt>
                <c:pt idx="1">
                  <c:v>3539</c:v>
                </c:pt>
                <c:pt idx="2">
                  <c:v>6312.4</c:v>
                </c:pt>
                <c:pt idx="3">
                  <c:v>1652.5</c:v>
                </c:pt>
                <c:pt idx="4">
                  <c:v>1219.2</c:v>
                </c:pt>
                <c:pt idx="5">
                  <c:v>127.6</c:v>
                </c:pt>
                <c:pt idx="6">
                  <c:v>6402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Лист1!$C$2:$C$8</c:f>
              <c:numCache>
                <c:formatCode>General</c:formatCode>
                <c:ptCount val="7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Лист1!$D$2:$D$8</c:f>
              <c:numCache>
                <c:formatCode>General</c:formatCode>
                <c:ptCount val="7"/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Столбец3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Лист1!$E$2:$E$8</c:f>
              <c:numCache>
                <c:formatCode>General</c:formatCode>
                <c:ptCount val="7"/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Столбец4</c:v>
                </c:pt>
              </c:strCache>
            </c:strRef>
          </c:tx>
          <c:cat>
            <c:numRef>
              <c:f>Лист1!$A$2:$A$8</c:f>
              <c:numCache>
                <c:formatCode>General</c:formatCode>
                <c:ptCount val="7"/>
              </c:numCache>
            </c:numRef>
          </c:cat>
          <c:val>
            <c:numRef>
              <c:f>Лист1!$F$2:$F$8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31"/>
    </mc:Choice>
    <mc:Fallback>
      <c:style val="31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Лист1!$K$12:$M$12</c:f>
              <c:strCache>
                <c:ptCount val="2"/>
                <c:pt idx="0">
                  <c:v>2015 г</c:v>
                </c:pt>
                <c:pt idx="1">
                  <c:v>2016 г</c:v>
                </c:pt>
              </c:strCache>
            </c:strRef>
          </c:cat>
          <c:val>
            <c:numRef>
              <c:f>Лист1!$K$13:$M$13</c:f>
              <c:numCache>
                <c:formatCode>General</c:formatCode>
                <c:ptCount val="3"/>
                <c:pt idx="0">
                  <c:v>3732.7</c:v>
                </c:pt>
                <c:pt idx="1">
                  <c:v>4051.3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81016704"/>
        <c:axId val="81023744"/>
      </c:barChart>
      <c:catAx>
        <c:axId val="81016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1023744"/>
        <c:crosses val="autoZero"/>
        <c:auto val="1"/>
        <c:lblAlgn val="ctr"/>
        <c:lblOffset val="100"/>
        <c:noMultiLvlLbl val="0"/>
      </c:catAx>
      <c:valAx>
        <c:axId val="810237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8101670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Физическая культура</c:v>
                </c:pt>
              </c:strCache>
            </c:strRef>
          </c:tx>
          <c:spPr>
            <a:solidFill>
              <a:srgbClr val="0099FF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rgbClr val="00B050"/>
              </a:solidFill>
              <a:ln w="25400" cap="flat" cmpd="sng" algn="ctr">
                <a:solidFill>
                  <a:schemeClr val="accent5"/>
                </a:solidFill>
                <a:prstDash val="solid"/>
              </a:ln>
              <a:effectLst/>
            </c:spPr>
          </c:dPt>
          <c:dPt>
            <c:idx val="2"/>
            <c:invertIfNegative val="0"/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3732,7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3947,2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tx>
                <c:rich>
                  <a:bodyPr/>
                  <a:lstStyle/>
                  <a:p>
                    <a:r>
                      <a:rPr lang="ru-RU" smtClean="0"/>
                      <a:t>3449,8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Лист1!$A$2:$A$4</c:f>
              <c:strCache>
                <c:ptCount val="2"/>
                <c:pt idx="0">
                  <c:v>2015 год</c:v>
                </c:pt>
                <c:pt idx="1">
                  <c:v>2016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1081.5</c:v>
                </c:pt>
                <c:pt idx="1">
                  <c:v>1081.5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1373440"/>
        <c:axId val="81379328"/>
      </c:barChart>
      <c:catAx>
        <c:axId val="81373440"/>
        <c:scaling>
          <c:orientation val="minMax"/>
        </c:scaling>
        <c:delete val="0"/>
        <c:axPos val="b"/>
        <c:majorTickMark val="out"/>
        <c:minorTickMark val="none"/>
        <c:tickLblPos val="nextTo"/>
        <c:crossAx val="81379328"/>
        <c:crosses val="autoZero"/>
        <c:auto val="1"/>
        <c:lblAlgn val="ctr"/>
        <c:lblOffset val="100"/>
        <c:noMultiLvlLbl val="0"/>
      </c:catAx>
      <c:valAx>
        <c:axId val="8137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137344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661C8C-76C3-4A11-B668-F009293FE6C1}" type="datetimeFigureOut">
              <a:rPr lang="ru-RU" smtClean="0"/>
              <a:pPr/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09ED8D-D43E-4ADF-9E29-2658467E666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231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9ECBC1-A18A-4B7E-BC68-E58AEC5080CF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B65278-F730-4019-BEAC-F740CAD2EEE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EC5D282-27E3-4C07-BC66-9F53C9132758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85C8F-A651-4355-8574-C4510AC582D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8DE458-85FE-478B-9645-3B8B27AF3753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CFD9E9-7227-41C3-8FE8-32F583197C8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E6E8CB-9545-4BFD-BDC9-A81EEA16112B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CBD1FA-041B-4175-8CFF-6DA506BEAF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50F99A-75DE-4AA4-AE6F-2B5874D743BE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BD21D9-2FBE-451B-B38E-C2E8F662D7A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9F1A4B-00AC-4A78-BF1D-84B8B1746E23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6FE9A-62BE-4550-AAD3-11F377052B9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3C2A5D-EBA9-4374-A00C-3D3B7D585128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6DEEF-865F-433F-ADF0-137CBB31042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B4EF93-7470-4E70-AB5A-3AB2D23C49FC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E2556-E957-4939-87E7-6C6F54827BE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E78004-ED0A-4241-A707-5C79A8532D9F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6E53B-1389-4C4A-9EBA-214D32488A2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406EE5D-5200-4AB1-A70D-3EFA14AF2613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B37D47-B353-46EB-BC2E-84B6DD945E7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F953DF-D77B-47B8-BE69-678B4A2AA97D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8908A-F6C4-4CD9-B44F-C0E210C18D6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E965E5-BD32-451E-9992-FAD2DA9DC2D1}" type="datetimeFigureOut">
              <a:rPr lang="ru-RU" smtClean="0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6AA1B88-AC35-4767-A4B6-9DA86B037B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3.xls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chart" Target="../charts/chart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jpeg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4.xls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_____Microsoft_Excel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 бюджета Красноармейского сельского поселения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201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год направлен на решение следующих ключевых задач</a:t>
            </a:r>
          </a:p>
        </p:txBody>
      </p:sp>
      <p:sp>
        <p:nvSpPr>
          <p:cNvPr id="2867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323528" y="1196752"/>
            <a:ext cx="8353425" cy="719137"/>
          </a:xfrm>
          <a:prstGeom prst="roundRect">
            <a:avLst>
              <a:gd name="adj" fmla="val 16667"/>
            </a:avLst>
          </a:prstGeom>
          <a:solidFill>
            <a:srgbClr val="92D050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Обеспечение сбалансированности </a:t>
            </a:r>
            <a:r>
              <a:rPr lang="ru-RU" dirty="0" smtClean="0"/>
              <a:t>местного бюджета</a:t>
            </a:r>
            <a:endParaRPr lang="ru-RU" dirty="0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323528" y="2060848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00FF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/>
              <a:t>Повышение объективности и качества бюджетного планирования</a:t>
            </a:r>
          </a:p>
        </p:txBody>
      </p:sp>
      <p:sp>
        <p:nvSpPr>
          <p:cNvPr id="28678" name="Oval 6"/>
          <p:cNvSpPr>
            <a:spLocks noChangeArrowheads="1"/>
          </p:cNvSpPr>
          <p:nvPr/>
        </p:nvSpPr>
        <p:spPr bwMode="auto">
          <a:xfrm>
            <a:off x="288032" y="3284853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00B0F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эффективности бюджетной политики, </a:t>
            </a:r>
            <a:endParaRPr lang="ru-RU" dirty="0" smtClean="0">
              <a:latin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</a:rPr>
              <a:t>том числе за счет роста эффективности бюджетных расходов</a:t>
            </a:r>
            <a:endParaRPr lang="ru-RU" dirty="0"/>
          </a:p>
        </p:txBody>
      </p:sp>
      <p:sp>
        <p:nvSpPr>
          <p:cNvPr id="28679" name="Oval 7"/>
          <p:cNvSpPr>
            <a:spLocks noChangeArrowheads="1"/>
          </p:cNvSpPr>
          <p:nvPr/>
        </p:nvSpPr>
        <p:spPr bwMode="auto">
          <a:xfrm>
            <a:off x="251520" y="4869160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66FF33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dirty="0" smtClean="0">
                <a:latin typeface="Times New Roman" pitchFamily="18" charset="0"/>
              </a:rPr>
              <a:t>Повышение </a:t>
            </a:r>
            <a:r>
              <a:rPr lang="ru-RU" dirty="0">
                <a:latin typeface="Times New Roman" pitchFamily="18" charset="0"/>
              </a:rPr>
              <a:t>прозрачности и открытости бюджетного процесса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80920" cy="1224136"/>
          </a:xfrm>
          <a:solidFill>
            <a:srgbClr val="0000FF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1" dirty="0" smtClean="0"/>
              <a:t>Динамика расходов бюджета Красноармейского сельского поселения в 2016 году</a:t>
            </a:r>
          </a:p>
        </p:txBody>
      </p:sp>
      <p:graphicFrame>
        <p:nvGraphicFramePr>
          <p:cNvPr id="30722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0744029"/>
              </p:ext>
            </p:extLst>
          </p:nvPr>
        </p:nvGraphicFramePr>
        <p:xfrm>
          <a:off x="539750" y="1916113"/>
          <a:ext cx="8112125" cy="443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9" name="Лист" r:id="rId4" imgW="8115300" imgH="4581435" progId="Excel.Sheet.8">
                  <p:embed/>
                </p:oleObj>
              </mc:Choice>
              <mc:Fallback>
                <p:oleObj name="Лист" r:id="rId4" imgW="8115300" imgH="4581435" progId="Excel.Sheet.8">
                  <p:embed/>
                  <p:pic>
                    <p:nvPicPr>
                      <p:cNvPr id="0" name="Picture 5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916113"/>
                        <a:ext cx="8112125" cy="4438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 flipH="1">
            <a:off x="7020272" y="1772817"/>
            <a:ext cx="15841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rgbClr val="FF0066"/>
                </a:solidFill>
                <a:latin typeface="Cambria" pitchFamily="18" charset="0"/>
              </a:rPr>
              <a:t>Структура муниципальных программ Красноармейского сельского поселения на 2016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1520" y="1341438"/>
            <a:ext cx="8713788" cy="5516562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/>
              <a:t>ВСЕГО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000" dirty="0" smtClean="0"/>
              <a:t>11374,9 </a:t>
            </a:r>
            <a:r>
              <a:rPr lang="ru-RU" sz="3000" dirty="0"/>
              <a:t>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4788024" y="1988839"/>
            <a:ext cx="3528392" cy="2110880"/>
          </a:xfrm>
          <a:prstGeom prst="ellipse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Социальная программа (4156,5тыс.рублей- 36,5%)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635983" y="4724400"/>
            <a:ext cx="2664296" cy="1873250"/>
          </a:xfrm>
          <a:prstGeom prst="ellipse">
            <a:avLst/>
          </a:prstGeom>
          <a:solidFill>
            <a:srgbClr val="FF00FF"/>
          </a:solidFill>
          <a:ln>
            <a:solidFill>
              <a:srgbClr val="220B6B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Противодействие преступности и защита от ЧС </a:t>
            </a:r>
            <a:r>
              <a:rPr lang="ru-RU" sz="1600" dirty="0" smtClean="0"/>
              <a:t>(242,4 </a:t>
            </a:r>
            <a:r>
              <a:rPr lang="ru-RU" sz="1600" dirty="0" err="1" smtClean="0"/>
              <a:t>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-2,1%)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539552" y="3933056"/>
            <a:ext cx="2232620" cy="1512169"/>
          </a:xfrm>
          <a:prstGeom prst="ellipse">
            <a:avLst/>
          </a:prstGeom>
          <a:solidFill>
            <a:srgbClr val="66FF33"/>
          </a:solidFill>
          <a:ln>
            <a:solidFill>
              <a:srgbClr val="00206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Финансы и муниципальная политика (3987,1 тыс.рублей</a:t>
            </a:r>
            <a:r>
              <a:rPr lang="en-US" sz="1600" dirty="0" smtClean="0"/>
              <a:t> </a:t>
            </a:r>
            <a:r>
              <a:rPr lang="ru-RU" sz="1600" dirty="0" smtClean="0"/>
              <a:t>– </a:t>
            </a:r>
            <a:endParaRPr lang="en-US" sz="1600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35,1</a:t>
            </a:r>
            <a:r>
              <a:rPr lang="en-US" sz="1600" dirty="0" smtClean="0"/>
              <a:t> </a:t>
            </a:r>
            <a:r>
              <a:rPr lang="ru-RU" sz="1600" dirty="0" smtClean="0"/>
              <a:t>%)</a:t>
            </a:r>
            <a:endParaRPr lang="ru-RU" sz="1600" dirty="0"/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3096964" cy="1800225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 smtClean="0"/>
              <a:t>Инфраструк</a:t>
            </a:r>
            <a:r>
              <a:rPr lang="en-US" dirty="0" smtClean="0"/>
              <a:t>-</a:t>
            </a:r>
            <a:r>
              <a:rPr lang="ru-RU" dirty="0" err="1" smtClean="0"/>
              <a:t>турные</a:t>
            </a:r>
            <a:r>
              <a:rPr lang="ru-RU" dirty="0" smtClean="0"/>
              <a:t> </a:t>
            </a:r>
            <a:r>
              <a:rPr lang="ru-RU" sz="1600" dirty="0"/>
              <a:t>программы</a:t>
            </a:r>
            <a:r>
              <a:rPr lang="ru-RU" dirty="0"/>
              <a:t> </a:t>
            </a:r>
            <a:r>
              <a:rPr lang="ru-RU" dirty="0" smtClean="0"/>
              <a:t>(2988,9 </a:t>
            </a:r>
            <a:r>
              <a:rPr lang="ru-RU" dirty="0" err="1" smtClean="0"/>
              <a:t>тыс.рублей</a:t>
            </a:r>
            <a:r>
              <a:rPr lang="en-US" dirty="0" smtClean="0"/>
              <a:t> </a:t>
            </a:r>
            <a:r>
              <a:rPr lang="ru-RU" dirty="0" smtClean="0"/>
              <a:t>-26,3 %)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1152525"/>
          </a:xfrm>
        </p:spPr>
        <p:txBody>
          <a:bodyPr>
            <a:normAutofit fontScale="90000"/>
          </a:bodyPr>
          <a:lstStyle/>
          <a:p>
            <a:r>
              <a:rPr lang="ru-RU" sz="2500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Доля муниципальных программ в общем объеме расходов, запланированных на реализацию муниципальных программ Красноармейского сельского поселения в 2016 году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81818" y="2948766"/>
            <a:ext cx="2771775" cy="1441450"/>
          </a:xfrm>
          <a:prstGeom prst="rect">
            <a:avLst/>
          </a:prstGeom>
          <a:solidFill>
            <a:srgbClr val="FF00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поддержка граждан             </a:t>
            </a:r>
            <a:r>
              <a:rPr lang="ru-RU" dirty="0" smtClean="0"/>
              <a:t>0,4 </a:t>
            </a:r>
            <a:r>
              <a:rPr lang="ru-RU" dirty="0"/>
              <a:t>%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10381" y="4522613"/>
            <a:ext cx="2843213" cy="792064"/>
          </a:xfrm>
          <a:prstGeom prst="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транспортной системы  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  </a:t>
            </a:r>
            <a:r>
              <a:rPr lang="ru-RU" dirty="0" smtClean="0"/>
              <a:t>9,5 </a:t>
            </a:r>
            <a:r>
              <a:rPr lang="ru-RU" dirty="0"/>
              <a:t>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15976" y="1397273"/>
            <a:ext cx="2232025" cy="1368153"/>
          </a:xfrm>
          <a:prstGeom prst="rect">
            <a:avLst/>
          </a:prstGeom>
          <a:solidFill>
            <a:srgbClr val="0099FF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Эффективное управление </a:t>
            </a:r>
            <a:r>
              <a:rPr lang="ru-RU" sz="1600" dirty="0">
                <a:solidFill>
                  <a:schemeClr val="tx1"/>
                </a:solidFill>
              </a:rPr>
              <a:t>муниципальными </a:t>
            </a:r>
            <a:r>
              <a:rPr lang="ru-RU" dirty="0">
                <a:solidFill>
                  <a:schemeClr val="tx1"/>
                </a:solidFill>
              </a:rPr>
              <a:t>финансами</a:t>
            </a:r>
            <a:r>
              <a:rPr lang="ru-RU" sz="1600" dirty="0">
                <a:solidFill>
                  <a:schemeClr val="tx1"/>
                </a:solidFill>
              </a:rPr>
              <a:t>   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solidFill>
                  <a:schemeClr val="tx1"/>
                </a:solidFill>
              </a:rPr>
              <a:t>30,3 %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859808" y="2546347"/>
            <a:ext cx="2376290" cy="1655985"/>
          </a:xfrm>
          <a:prstGeom prst="roundRect">
            <a:avLst/>
          </a:prstGeom>
          <a:solidFill>
            <a:srgbClr val="0000FF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качественными жилищно-коммунальными услугами населения  </a:t>
            </a:r>
            <a:r>
              <a:rPr lang="ru-RU" sz="1600" dirty="0" smtClean="0"/>
              <a:t>13,1  %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859808" y="5586695"/>
            <a:ext cx="2304281" cy="1196975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сельского </a:t>
            </a:r>
            <a:r>
              <a:rPr lang="ru-RU" dirty="0" smtClean="0"/>
              <a:t>хозяйства</a:t>
            </a:r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14388" y="5442233"/>
            <a:ext cx="1943100" cy="1341437"/>
          </a:xfrm>
          <a:prstGeom prst="roundRect">
            <a:avLst/>
          </a:prstGeom>
          <a:solidFill>
            <a:srgbClr val="FF9966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физической культуры и спорта </a:t>
            </a:r>
            <a:r>
              <a:rPr lang="ru-RU" dirty="0" smtClean="0"/>
              <a:t>0,4 %</a:t>
            </a:r>
            <a:endParaRPr lang="ru-RU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859808" y="1337268"/>
            <a:ext cx="2159893" cy="1151607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Развитие культуры и туризма </a:t>
            </a:r>
            <a:r>
              <a:rPr lang="ru-RU" dirty="0" smtClean="0"/>
              <a:t>31,1 %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786659" y="4364940"/>
            <a:ext cx="1871663" cy="936625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Охрана окружающей среды  </a:t>
            </a:r>
            <a:r>
              <a:rPr lang="ru-RU" sz="1600" dirty="0" smtClean="0"/>
              <a:t>0,3 %</a:t>
            </a:r>
            <a:endParaRPr lang="ru-RU" sz="16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967993" y="4263227"/>
            <a:ext cx="2087909" cy="1223963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Защита населения и территорий от чрезвычайных ситуаций  </a:t>
            </a:r>
            <a:r>
              <a:rPr lang="ru-RU" sz="1600" dirty="0" smtClean="0"/>
              <a:t>1,8 %</a:t>
            </a:r>
            <a:endParaRPr lang="ru-RU" sz="16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1412875"/>
            <a:ext cx="2268537" cy="1295400"/>
          </a:xfrm>
          <a:prstGeom prst="roundRect">
            <a:avLst/>
          </a:prstGeom>
          <a:solidFill>
            <a:srgbClr val="FF00FF"/>
          </a:solidFill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Обеспечение общественного порядка и противодействие преступности  </a:t>
            </a:r>
            <a:r>
              <a:rPr lang="ru-RU" sz="1600" dirty="0" smtClean="0"/>
              <a:t>0,02%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588223" y="2911783"/>
            <a:ext cx="2268537" cy="1332111"/>
          </a:xfrm>
          <a:prstGeom prst="round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Муниципальная политика  </a:t>
            </a:r>
            <a:r>
              <a:rPr lang="ru-RU" sz="1600" dirty="0" smtClean="0"/>
              <a:t>0,3 %</a:t>
            </a:r>
            <a:endParaRPr lang="ru-RU" sz="16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516439" y="5553074"/>
            <a:ext cx="2339752" cy="863600"/>
          </a:xfrm>
          <a:prstGeom prst="roundRect">
            <a:avLst>
              <a:gd name="adj" fmla="val 1519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Энергоэффективность  и развитие </a:t>
            </a:r>
            <a:r>
              <a:rPr lang="ru-RU" sz="1600" dirty="0" smtClean="0"/>
              <a:t>энергетики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660033"/>
                </a:solidFill>
              </a:rPr>
              <a:t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 </a:t>
            </a:r>
            <a:endParaRPr lang="ru-RU" sz="2000" b="1" dirty="0">
              <a:solidFill>
                <a:srgbClr val="66003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2000" y="1844675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11084,6 тыс.рублей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256213" y="1988840"/>
            <a:ext cx="2520950" cy="2447925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/>
              <a:t>11374,9 </a:t>
            </a:r>
            <a:r>
              <a:rPr lang="ru-RU" dirty="0"/>
              <a:t>тыс.рублей</a:t>
            </a:r>
          </a:p>
        </p:txBody>
      </p:sp>
      <p:sp>
        <p:nvSpPr>
          <p:cNvPr id="7" name="Овал 6"/>
          <p:cNvSpPr/>
          <p:nvPr/>
        </p:nvSpPr>
        <p:spPr>
          <a:xfrm>
            <a:off x="1835150" y="3716338"/>
            <a:ext cx="1512888" cy="865187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/>
              <a:t>1133,3 </a:t>
            </a:r>
            <a:r>
              <a:rPr lang="ru-RU" sz="1600" dirty="0" err="1"/>
              <a:t>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8" name="Овал 7"/>
          <p:cNvSpPr/>
          <p:nvPr/>
        </p:nvSpPr>
        <p:spPr>
          <a:xfrm>
            <a:off x="6732240" y="3789363"/>
            <a:ext cx="1584325" cy="8636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/>
              <a:t>1</a:t>
            </a:r>
            <a:r>
              <a:rPr lang="ru-RU" sz="1600" dirty="0" smtClean="0"/>
              <a:t>652,1тыс.руб</a:t>
            </a:r>
            <a:r>
              <a:rPr lang="en-US" sz="1600" dirty="0"/>
              <a:t>.</a:t>
            </a:r>
            <a:endParaRPr lang="ru-RU" sz="1600" dirty="0"/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  <a:solidFill>
            <a:srgbClr val="0000FF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  <a:solidFill>
            <a:srgbClr val="FF00F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26" name="TextBox 11"/>
          <p:cNvSpPr txBox="1">
            <a:spLocks noChangeArrowheads="1"/>
          </p:cNvSpPr>
          <p:nvPr/>
        </p:nvSpPr>
        <p:spPr bwMode="auto">
          <a:xfrm>
            <a:off x="1403350" y="1412875"/>
            <a:ext cx="8111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5г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7" name="TextBox 12"/>
          <p:cNvSpPr txBox="1">
            <a:spLocks noChangeArrowheads="1"/>
          </p:cNvSpPr>
          <p:nvPr/>
        </p:nvSpPr>
        <p:spPr bwMode="auto">
          <a:xfrm flipH="1">
            <a:off x="5868144" y="1412875"/>
            <a:ext cx="8640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201</a:t>
            </a:r>
            <a:r>
              <a:rPr lang="ru-RU" b="1" dirty="0" smtClean="0">
                <a:latin typeface="Calibri" pitchFamily="34" charset="0"/>
              </a:rPr>
              <a:t>6г</a:t>
            </a:r>
            <a:endParaRPr lang="ru-RU" b="1" dirty="0">
              <a:latin typeface="Calibri" pitchFamily="34" charset="0"/>
            </a:endParaRPr>
          </a:p>
        </p:txBody>
      </p:sp>
      <p:sp>
        <p:nvSpPr>
          <p:cNvPr id="3482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6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alibri" pitchFamily="34" charset="0"/>
              </a:rPr>
              <a:t>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непрограммные</a:t>
            </a:r>
            <a:r>
              <a:rPr lang="ru-RU" dirty="0" smtClean="0">
                <a:latin typeface="Calibri" pitchFamily="34" charset="0"/>
              </a:rPr>
              <a:t> расходы бюджета Красноармейского сельского поселения</a:t>
            </a:r>
            <a:endParaRPr lang="ru-RU" dirty="0">
              <a:latin typeface="Calibri" pitchFamily="34" charset="0"/>
            </a:endParaRPr>
          </a:p>
        </p:txBody>
      </p:sp>
      <p:sp>
        <p:nvSpPr>
          <p:cNvPr id="34830" name="TextBox 17"/>
          <p:cNvSpPr txBox="1">
            <a:spLocks noChangeArrowheads="1"/>
          </p:cNvSpPr>
          <p:nvPr/>
        </p:nvSpPr>
        <p:spPr bwMode="auto">
          <a:xfrm>
            <a:off x="1258888" y="5445125"/>
            <a:ext cx="727392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расходы бюджета Красноармейского сельского поселения, формируемые в рамках муниципальных программ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536" y="548680"/>
            <a:ext cx="3528392" cy="237626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Реализация Указов Президента Российской Федерации от 7 мая 2012 года№597</a:t>
            </a:r>
          </a:p>
          <a:p>
            <a:pPr algn="ctr"/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3573016"/>
            <a:ext cx="2448272" cy="29523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 </a:t>
            </a:r>
            <a:r>
              <a:rPr lang="ru-RU" dirty="0" err="1" smtClean="0">
                <a:solidFill>
                  <a:schemeClr val="tx1"/>
                </a:solidFill>
              </a:rPr>
              <a:t>развития-формирование</a:t>
            </a:r>
            <a:r>
              <a:rPr lang="ru-RU" dirty="0" smtClean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240" y="3573016"/>
            <a:ext cx="2232248" cy="2880320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органа власти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620688"/>
            <a:ext cx="3600400" cy="2304256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Улучшение условий жизни населения Красноармейского сельского поселения, выполнение социальных обязательств перед гражданами.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трелка влево 10"/>
          <p:cNvSpPr/>
          <p:nvPr/>
        </p:nvSpPr>
        <p:spPr>
          <a:xfrm>
            <a:off x="2627784" y="4509120"/>
            <a:ext cx="504056" cy="504056"/>
          </a:xfrm>
          <a:prstGeom prst="lef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8184" y="4509120"/>
            <a:ext cx="504056" cy="504056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784" y="2924944"/>
            <a:ext cx="1152128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104" y="2924944"/>
            <a:ext cx="1224136" cy="1008112"/>
          </a:xfrm>
          <a:prstGeom prst="upArrow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832" y="3284984"/>
            <a:ext cx="3240360" cy="302433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Приоритизация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расходов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бюджета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Красноармейского сельского поселения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6789738" cy="100739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0000FF"/>
                </a:solidFill>
              </a:rPr>
              <a:t>Расходы на </a:t>
            </a:r>
            <a:br>
              <a:rPr lang="ru-RU" sz="3200" b="1" dirty="0" smtClean="0">
                <a:solidFill>
                  <a:srgbClr val="0000FF"/>
                </a:solidFill>
              </a:rPr>
            </a:br>
            <a:r>
              <a:rPr lang="ru-RU" sz="3200" b="1" dirty="0" smtClean="0">
                <a:solidFill>
                  <a:srgbClr val="0000FF"/>
                </a:solidFill>
              </a:rPr>
              <a:t>Культуру и кинематографию</a:t>
            </a:r>
            <a:endParaRPr lang="ru-RU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41987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9316654"/>
              </p:ext>
            </p:extLst>
          </p:nvPr>
        </p:nvGraphicFramePr>
        <p:xfrm>
          <a:off x="128588" y="1793875"/>
          <a:ext cx="8885237" cy="492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4" name="Лист" r:id="rId4" imgW="8886939" imgH="4924387" progId="Excel.Sheet.8">
                  <p:embed/>
                </p:oleObj>
              </mc:Choice>
              <mc:Fallback>
                <p:oleObj name="Лист" r:id="rId4" imgW="8886939" imgH="4924387" progId="Excel.Sheet.8">
                  <p:embed/>
                  <p:pic>
                    <p:nvPicPr>
                      <p:cNvPr id="0" name="Picture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8" y="1793875"/>
                        <a:ext cx="8885237" cy="4924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1989" name="Picture 5" descr="http://im1-tub-ru.yandex.net/i?id=3dfa4eef8ec2d4f7d07b176401875b72-142-144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237624"/>
            <a:ext cx="1944216" cy="1462536"/>
          </a:xfrm>
          <a:prstGeom prst="rect">
            <a:avLst/>
          </a:prstGeom>
          <a:noFill/>
        </p:spPr>
      </p:pic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8084658"/>
              </p:ext>
            </p:extLst>
          </p:nvPr>
        </p:nvGraphicFramePr>
        <p:xfrm>
          <a:off x="1403648" y="2057400"/>
          <a:ext cx="6696744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329039"/>
              </p:ext>
            </p:extLst>
          </p:nvPr>
        </p:nvGraphicFramePr>
        <p:xfrm>
          <a:off x="7308304" y="1412776"/>
          <a:ext cx="969640" cy="503661"/>
        </p:xfrm>
        <a:graphic>
          <a:graphicData uri="http://schemas.openxmlformats.org/drawingml/2006/table">
            <a:tbl>
              <a:tblPr/>
              <a:tblGrid>
                <a:gridCol w="969640"/>
              </a:tblGrid>
              <a:tr h="50366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тыс. руб.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220B6B"/>
                </a:solidFill>
                <a:latin typeface="Times New Roman" pitchFamily="18" charset="0"/>
                <a:cs typeface="Times New Roman" pitchFamily="18" charset="0"/>
              </a:rPr>
              <a:t>Расходы по программе Эффективное управление муниципальными финансами</a:t>
            </a:r>
            <a:endParaRPr lang="ru-RU" sz="2800" b="1" dirty="0">
              <a:solidFill>
                <a:srgbClr val="220B6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3445399976"/>
              </p:ext>
            </p:extLst>
          </p:nvPr>
        </p:nvGraphicFramePr>
        <p:xfrm>
          <a:off x="1115616" y="1628800"/>
          <a:ext cx="756084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407727"/>
              </p:ext>
            </p:extLst>
          </p:nvPr>
        </p:nvGraphicFramePr>
        <p:xfrm>
          <a:off x="7524328" y="1556792"/>
          <a:ext cx="969640" cy="2228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6964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тыс</a:t>
                      </a:r>
                      <a:r>
                        <a:rPr lang="ru-RU" sz="1400" u="none" strike="noStrike" dirty="0" smtClean="0">
                          <a:effectLst/>
                        </a:rPr>
                        <a:t>. 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47764" y="404664"/>
            <a:ext cx="4392488" cy="2448272"/>
          </a:xfrm>
          <a:prstGeom prst="downArrowCallou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Основные направления бюджетной и налоговой политики Красноармейского сельского поселения на 2016-2018 годы (Постановление </a:t>
            </a:r>
            <a:r>
              <a:rPr lang="ru-RU" b="1" dirty="0"/>
              <a:t>Администрации Красноармейского сельского поселения  </a:t>
            </a:r>
            <a:r>
              <a:rPr lang="ru-RU" b="1" dirty="0" smtClean="0"/>
              <a:t>Орловского района от 16.11.2015  №284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896"/>
            <a:ext cx="3203848" cy="3312368"/>
          </a:xfrm>
          <a:prstGeom prst="rightArrowCallou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Прогноз социально-экономического развития Красноармейского сельского поселения Орловского района на 2016-2018 годы </a:t>
            </a:r>
            <a:endParaRPr lang="ru-RU" b="1" dirty="0"/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84168" y="2708920"/>
            <a:ext cx="3059832" cy="3384376"/>
          </a:xfrm>
          <a:prstGeom prst="leftArrowCallou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Муниципальные программы Красноармейского сельского поселения Орловского района</a:t>
            </a:r>
            <a:endParaRPr lang="ru-RU" b="1" dirty="0"/>
          </a:p>
        </p:txBody>
      </p:sp>
      <p:sp>
        <p:nvSpPr>
          <p:cNvPr id="5" name="Овал 4"/>
          <p:cNvSpPr/>
          <p:nvPr/>
        </p:nvSpPr>
        <p:spPr>
          <a:xfrm>
            <a:off x="3131840" y="2996952"/>
            <a:ext cx="3024336" cy="3528392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Основа формирования проекта бюджета Красноармейского сельского поселения Орловского района на 2016 год </a:t>
            </a:r>
            <a:endParaRPr lang="ru-RU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b="1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00B050"/>
                </a:solidFill>
                <a:latin typeface="Arial" charset="0"/>
              </a:rPr>
              <a:t>Основные параметры бюджета Красноармейского сельского поселения на 2016 год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908050"/>
            <a:ext cx="8748713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dirty="0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395288" y="1557339"/>
            <a:ext cx="3598862" cy="359494"/>
          </a:xfrm>
          <a:prstGeom prst="rect">
            <a:avLst/>
          </a:prstGeom>
          <a:solidFill>
            <a:srgbClr val="FF0066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Налог на доходы</a:t>
            </a:r>
            <a:r>
              <a:rPr lang="en-US" sz="1200" dirty="0"/>
              <a:t> </a:t>
            </a:r>
            <a:r>
              <a:rPr lang="ru-RU" sz="1200" dirty="0"/>
              <a:t>физических лиц</a:t>
            </a:r>
          </a:p>
          <a:p>
            <a:pPr algn="ctr"/>
            <a:r>
              <a:rPr lang="ru-RU" sz="1200" dirty="0" smtClean="0"/>
              <a:t>2459,6</a:t>
            </a:r>
            <a:endParaRPr lang="ru-RU" sz="1200" dirty="0"/>
          </a:p>
        </p:txBody>
      </p:sp>
      <p:sp>
        <p:nvSpPr>
          <p:cNvPr id="14341" name="Rectangle 6"/>
          <p:cNvSpPr>
            <a:spLocks noChangeArrowheads="1"/>
          </p:cNvSpPr>
          <p:nvPr/>
        </p:nvSpPr>
        <p:spPr bwMode="auto">
          <a:xfrm>
            <a:off x="395288" y="2073176"/>
            <a:ext cx="3600450" cy="432047"/>
          </a:xfrm>
          <a:prstGeom prst="rect">
            <a:avLst/>
          </a:prstGeom>
          <a:solidFill>
            <a:srgbClr val="0099FF"/>
          </a:solidFill>
          <a:ln w="9525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Акцизы </a:t>
            </a:r>
            <a:endParaRPr lang="ru-RU" sz="1200" dirty="0"/>
          </a:p>
          <a:p>
            <a:pPr algn="ctr"/>
            <a:r>
              <a:rPr lang="ru-RU" sz="1200" dirty="0" smtClean="0"/>
              <a:t>1242,8</a:t>
            </a:r>
            <a:endParaRPr lang="ru-RU" sz="1200" dirty="0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382588" y="2636914"/>
            <a:ext cx="3600450" cy="50405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Единый сельскохозяйственный налог</a:t>
            </a:r>
          </a:p>
          <a:p>
            <a:pPr algn="ctr"/>
            <a:r>
              <a:rPr lang="ru-RU" sz="1200" dirty="0" smtClean="0"/>
              <a:t>954,2</a:t>
            </a:r>
            <a:endParaRPr lang="ru-RU" sz="1200" dirty="0"/>
          </a:p>
        </p:txBody>
      </p:sp>
      <p:sp>
        <p:nvSpPr>
          <p:cNvPr id="14343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12427,0</a:t>
            </a:r>
            <a:endParaRPr lang="ru-RU" sz="1400" dirty="0"/>
          </a:p>
        </p:txBody>
      </p:sp>
      <p:sp>
        <p:nvSpPr>
          <p:cNvPr id="14344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 dirty="0" smtClean="0">
                <a:solidFill>
                  <a:schemeClr val="hlink"/>
                </a:solidFill>
              </a:rPr>
              <a:t>13027,0</a:t>
            </a:r>
            <a:endParaRPr lang="ru-RU" sz="1200" dirty="0">
              <a:solidFill>
                <a:schemeClr val="hlink"/>
              </a:solidFill>
            </a:endParaRPr>
          </a:p>
        </p:txBody>
      </p:sp>
      <p:sp>
        <p:nvSpPr>
          <p:cNvPr id="14345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431502"/>
          </a:xfrm>
          <a:prstGeom prst="rect">
            <a:avLst/>
          </a:prstGeom>
          <a:solidFill>
            <a:schemeClr val="accent2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Общегосударственные вопросы</a:t>
            </a:r>
            <a:endParaRPr lang="ru-RU" sz="1200" dirty="0"/>
          </a:p>
          <a:p>
            <a:pPr algn="ctr"/>
            <a:r>
              <a:rPr lang="ru-RU" sz="1200" dirty="0" smtClean="0"/>
              <a:t>5467,4</a:t>
            </a:r>
            <a:endParaRPr lang="ru-RU" sz="1200" dirty="0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5076825" y="2060848"/>
            <a:ext cx="3598863" cy="576065"/>
          </a:xfrm>
          <a:prstGeom prst="rect">
            <a:avLst/>
          </a:prstGeom>
          <a:solidFill>
            <a:srgbClr val="00B0F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Культура и спорт</a:t>
            </a:r>
            <a:endParaRPr lang="ru-RU" sz="1200" dirty="0"/>
          </a:p>
          <a:p>
            <a:pPr algn="ctr"/>
            <a:r>
              <a:rPr lang="ru-RU" sz="1200" dirty="0" smtClean="0"/>
              <a:t>4103,8</a:t>
            </a:r>
            <a:endParaRPr lang="ru-RU" sz="1200" dirty="0"/>
          </a:p>
        </p:txBody>
      </p:sp>
      <p:sp>
        <p:nvSpPr>
          <p:cNvPr id="14347" name="Rectangle 12"/>
          <p:cNvSpPr>
            <a:spLocks noChangeArrowheads="1"/>
          </p:cNvSpPr>
          <p:nvPr/>
        </p:nvSpPr>
        <p:spPr bwMode="auto">
          <a:xfrm>
            <a:off x="5076825" y="2780928"/>
            <a:ext cx="3598863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экономика</a:t>
            </a:r>
            <a:endParaRPr lang="ru-RU" sz="1200" dirty="0"/>
          </a:p>
          <a:p>
            <a:pPr algn="ctr"/>
            <a:r>
              <a:rPr lang="ru-RU" sz="1200" dirty="0" smtClean="0"/>
              <a:t>1242,8</a:t>
            </a:r>
            <a:endParaRPr lang="ru-RU" sz="1200" dirty="0"/>
          </a:p>
        </p:txBody>
      </p:sp>
      <p:sp>
        <p:nvSpPr>
          <p:cNvPr id="14348" name="Rectangle 13"/>
          <p:cNvSpPr>
            <a:spLocks noChangeArrowheads="1"/>
          </p:cNvSpPr>
          <p:nvPr/>
        </p:nvSpPr>
        <p:spPr bwMode="auto">
          <a:xfrm>
            <a:off x="5076825" y="3392996"/>
            <a:ext cx="3598863" cy="5397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err="1" smtClean="0"/>
              <a:t>Жилищно</a:t>
            </a:r>
            <a:r>
              <a:rPr lang="ru-RU" sz="1200" dirty="0" smtClean="0"/>
              <a:t> – </a:t>
            </a:r>
            <a:r>
              <a:rPr lang="ru-RU" sz="1200" dirty="0"/>
              <a:t>коммунальное</a:t>
            </a:r>
            <a:r>
              <a:rPr lang="en-US" sz="1200" dirty="0"/>
              <a:t> </a:t>
            </a:r>
            <a:r>
              <a:rPr lang="ru-RU" sz="1200" dirty="0"/>
              <a:t>хозяйство</a:t>
            </a:r>
          </a:p>
          <a:p>
            <a:pPr algn="ctr"/>
            <a:r>
              <a:rPr lang="ru-RU" sz="1200" dirty="0" smtClean="0"/>
              <a:t>1726,1</a:t>
            </a:r>
            <a:endParaRPr lang="ru-RU" sz="1200" dirty="0"/>
          </a:p>
        </p:txBody>
      </p:sp>
      <p:sp>
        <p:nvSpPr>
          <p:cNvPr id="14349" name="Rectangle 14"/>
          <p:cNvSpPr>
            <a:spLocks noChangeArrowheads="1"/>
          </p:cNvSpPr>
          <p:nvPr/>
        </p:nvSpPr>
        <p:spPr bwMode="auto">
          <a:xfrm>
            <a:off x="5076825" y="4005065"/>
            <a:ext cx="3598863" cy="485874"/>
          </a:xfrm>
          <a:prstGeom prst="rect">
            <a:avLst/>
          </a:prstGeom>
          <a:solidFill>
            <a:srgbClr val="FF00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Социальная политика</a:t>
            </a:r>
            <a:endParaRPr lang="ru-RU" sz="1200" dirty="0"/>
          </a:p>
          <a:p>
            <a:pPr algn="ctr"/>
            <a:r>
              <a:rPr lang="ru-RU" sz="1200" dirty="0" smtClean="0"/>
              <a:t>52,7</a:t>
            </a:r>
            <a:endParaRPr lang="ru-RU" sz="1200" dirty="0"/>
          </a:p>
        </p:txBody>
      </p:sp>
      <p:sp>
        <p:nvSpPr>
          <p:cNvPr id="14351" name="Rectangle 16"/>
          <p:cNvSpPr>
            <a:spLocks noChangeArrowheads="1"/>
          </p:cNvSpPr>
          <p:nvPr/>
        </p:nvSpPr>
        <p:spPr bwMode="auto">
          <a:xfrm>
            <a:off x="5051797" y="5306219"/>
            <a:ext cx="3598863" cy="611187"/>
          </a:xfrm>
          <a:prstGeom prst="rect">
            <a:avLst/>
          </a:prstGeom>
          <a:solidFill>
            <a:srgbClr val="FF9966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Национальная безопасность и </a:t>
            </a:r>
          </a:p>
          <a:p>
            <a:pPr algn="ctr"/>
            <a:r>
              <a:rPr lang="ru-RU" sz="1200" dirty="0" smtClean="0"/>
              <a:t>правоохранительная деятельность</a:t>
            </a:r>
            <a:endParaRPr lang="ru-RU" sz="1200" dirty="0"/>
          </a:p>
          <a:p>
            <a:pPr algn="ctr"/>
            <a:r>
              <a:rPr lang="ru-RU" sz="1200" dirty="0" smtClean="0"/>
              <a:t>259,4</a:t>
            </a:r>
            <a:endParaRPr lang="ru-RU" sz="1200" dirty="0"/>
          </a:p>
        </p:txBody>
      </p:sp>
      <p:sp>
        <p:nvSpPr>
          <p:cNvPr id="14352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4353" name="Rectangle 13"/>
          <p:cNvSpPr>
            <a:spLocks noChangeArrowheads="1"/>
          </p:cNvSpPr>
          <p:nvPr/>
        </p:nvSpPr>
        <p:spPr bwMode="auto">
          <a:xfrm>
            <a:off x="395288" y="3314720"/>
            <a:ext cx="3600450" cy="43274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Налог на имущество физических лиц</a:t>
            </a:r>
            <a:endParaRPr lang="ru-RU" sz="1200" dirty="0"/>
          </a:p>
          <a:p>
            <a:pPr algn="ctr"/>
            <a:r>
              <a:rPr lang="ru-RU" sz="1200" dirty="0" smtClean="0"/>
              <a:t>278,3</a:t>
            </a:r>
            <a:endParaRPr lang="ru-RU" sz="1200" dirty="0"/>
          </a:p>
        </p:txBody>
      </p:sp>
      <p:sp>
        <p:nvSpPr>
          <p:cNvPr id="14354" name="Rectangle 11"/>
          <p:cNvSpPr>
            <a:spLocks noChangeArrowheads="1"/>
          </p:cNvSpPr>
          <p:nvPr/>
        </p:nvSpPr>
        <p:spPr bwMode="auto">
          <a:xfrm>
            <a:off x="395288" y="4490939"/>
            <a:ext cx="3598862" cy="360636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 smtClean="0"/>
              <a:t>Государственная пошлина</a:t>
            </a:r>
            <a:endParaRPr lang="ru-RU" sz="1200" dirty="0"/>
          </a:p>
          <a:p>
            <a:pPr algn="ctr"/>
            <a:r>
              <a:rPr lang="ru-RU" sz="1200" dirty="0" smtClean="0"/>
              <a:t>67,3</a:t>
            </a:r>
            <a:endParaRPr lang="ru-RU" sz="1200" dirty="0"/>
          </a:p>
        </p:txBody>
      </p:sp>
      <p:sp>
        <p:nvSpPr>
          <p:cNvPr id="14355" name="Rectangle 10"/>
          <p:cNvSpPr>
            <a:spLocks noChangeArrowheads="1"/>
          </p:cNvSpPr>
          <p:nvPr/>
        </p:nvSpPr>
        <p:spPr bwMode="auto">
          <a:xfrm>
            <a:off x="429652" y="5049068"/>
            <a:ext cx="3598862" cy="50428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 dirty="0"/>
              <a:t>Неналоговые доходы</a:t>
            </a:r>
          </a:p>
          <a:p>
            <a:pPr algn="ctr"/>
            <a:r>
              <a:rPr lang="ru-RU" sz="1200" dirty="0" smtClean="0"/>
              <a:t>177,0</a:t>
            </a:r>
            <a:endParaRPr lang="ru-RU" sz="1200" dirty="0"/>
          </a:p>
        </p:txBody>
      </p:sp>
      <p:sp>
        <p:nvSpPr>
          <p:cNvPr id="14356" name="Rectangle 15"/>
          <p:cNvSpPr>
            <a:spLocks noChangeArrowheads="1"/>
          </p:cNvSpPr>
          <p:nvPr/>
        </p:nvSpPr>
        <p:spPr bwMode="auto">
          <a:xfrm>
            <a:off x="395288" y="5876925"/>
            <a:ext cx="3633226" cy="576263"/>
          </a:xfrm>
          <a:prstGeom prst="rect">
            <a:avLst/>
          </a:prstGeom>
          <a:solidFill>
            <a:srgbClr val="FF0000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 dirty="0"/>
              <a:t>Финансовая помощь</a:t>
            </a:r>
            <a:r>
              <a:rPr lang="en-US" sz="1300" dirty="0"/>
              <a:t> </a:t>
            </a:r>
            <a:r>
              <a:rPr lang="ru-RU" sz="1300" dirty="0"/>
              <a:t>из областного бюджета</a:t>
            </a:r>
            <a:r>
              <a:rPr lang="ru-RU" sz="1400" dirty="0"/>
              <a:t> </a:t>
            </a:r>
          </a:p>
          <a:p>
            <a:pPr algn="ctr"/>
            <a:r>
              <a:rPr lang="ru-RU" sz="1400" dirty="0" smtClean="0"/>
              <a:t>5449,4</a:t>
            </a:r>
            <a:endParaRPr lang="ru-RU" sz="1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382588" y="3891037"/>
            <a:ext cx="3598862" cy="450850"/>
          </a:xfrm>
          <a:prstGeom prst="rect">
            <a:avLst/>
          </a:prstGeom>
          <a:solidFill>
            <a:srgbClr val="66FF3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Земельный налог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1798,4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76825" y="4581128"/>
            <a:ext cx="3598863" cy="5040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Национальная </a:t>
            </a:r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оборона</a:t>
            </a:r>
          </a:p>
          <a:p>
            <a:pPr algn="ctr"/>
            <a:r>
              <a:rPr lang="ru-RU" sz="1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174,8</a:t>
            </a:r>
            <a:endParaRPr lang="ru-RU" sz="1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>
                    <a:lumMod val="75000"/>
                  </a:schemeClr>
                </a:solidFill>
              </a:rPr>
              <a:t>Динамика доходов </a:t>
            </a: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бюджета</a:t>
            </a:r>
            <a:r>
              <a:rPr lang="ru-RU" sz="24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400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Красноармейского сельского поселения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  							</a:t>
            </a:r>
            <a:r>
              <a:rPr lang="en-US" sz="1600" dirty="0" smtClean="0"/>
              <a:t>(</a:t>
            </a:r>
            <a:r>
              <a:rPr lang="ru-RU" sz="1600" dirty="0" smtClean="0"/>
              <a:t>тыс</a:t>
            </a:r>
            <a:r>
              <a:rPr lang="ru-RU" sz="1600" dirty="0"/>
              <a:t>. </a:t>
            </a:r>
            <a:r>
              <a:rPr lang="ru-RU" sz="1600" dirty="0" smtClean="0"/>
              <a:t>рублей</a:t>
            </a:r>
            <a:r>
              <a:rPr lang="en-US" sz="1600" dirty="0" smtClean="0"/>
              <a:t>)</a:t>
            </a:r>
            <a:endParaRPr lang="ru-RU" sz="1600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429174"/>
              </p:ext>
            </p:extLst>
          </p:nvPr>
        </p:nvGraphicFramePr>
        <p:xfrm>
          <a:off x="1475656" y="1556792"/>
          <a:ext cx="6480720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Структура собственных доходов бюджета</a:t>
            </a:r>
            <a: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  <a:t/>
            </a:r>
            <a:br>
              <a:rPr lang="ru-RU" sz="1800" dirty="0" smtClean="0">
                <a:solidFill>
                  <a:srgbClr val="220B6B"/>
                </a:solidFill>
                <a:latin typeface="Times New Roman" pitchFamily="18" charset="0"/>
              </a:rPr>
            </a:br>
            <a:r>
              <a:rPr lang="ru-RU" sz="1800" b="1" dirty="0" smtClean="0">
                <a:solidFill>
                  <a:srgbClr val="220B6B"/>
                </a:solidFill>
                <a:latin typeface="Times New Roman" pitchFamily="18" charset="0"/>
              </a:rPr>
              <a:t>Красноармейского сельского поселения в 2016 году</a:t>
            </a:r>
            <a:r>
              <a:rPr lang="ru-RU" sz="1800" b="1" dirty="0" smtClean="0">
                <a:latin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</a:rPr>
            </a:br>
            <a:r>
              <a:rPr lang="ru-RU" sz="2200" b="1" dirty="0" smtClean="0"/>
              <a:t>							</a:t>
            </a:r>
            <a:r>
              <a:rPr lang="ru-RU" sz="1800" dirty="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5122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0790457"/>
              </p:ext>
            </p:extLst>
          </p:nvPr>
        </p:nvGraphicFramePr>
        <p:xfrm>
          <a:off x="981075" y="1052513"/>
          <a:ext cx="5668963" cy="540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2" name="Лист" r:id="rId4" imgW="5438843" imgH="5181510" progId="Excel.Sheet.8">
                  <p:embed/>
                </p:oleObj>
              </mc:Choice>
              <mc:Fallback>
                <p:oleObj name="Лист" r:id="rId4" imgW="5438843" imgH="518151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1075" y="1052513"/>
                        <a:ext cx="5668963" cy="5400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166962"/>
              </p:ext>
            </p:extLst>
          </p:nvPr>
        </p:nvGraphicFramePr>
        <p:xfrm>
          <a:off x="6084168" y="2492896"/>
          <a:ext cx="2880320" cy="3332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113" name="Лист" r:id="rId7" imgW="2447857" imgH="1533615" progId="Excel.Sheet.12">
                  <p:embed/>
                </p:oleObj>
              </mc:Choice>
              <mc:Fallback>
                <p:oleObj name="Лист" r:id="rId7" imgW="2447857" imgH="153361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84168" y="2492896"/>
                        <a:ext cx="2880320" cy="3332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Динамика поступлений налога на доходы физических лиц </a:t>
            </a:r>
            <a: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  <a:t/>
            </a:r>
            <a:br>
              <a:rPr lang="ru-RU" sz="2000" dirty="0" smtClean="0">
                <a:solidFill>
                  <a:srgbClr val="7030A0"/>
                </a:solidFill>
                <a:latin typeface="Times New Roman" pitchFamily="18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Times New Roman" pitchFamily="18" charset="0"/>
              </a:rPr>
              <a:t>в части бюджета Красноармейского </a:t>
            </a:r>
            <a:r>
              <a:rPr lang="ru-RU" sz="2000" b="1" smtClean="0">
                <a:solidFill>
                  <a:srgbClr val="7030A0"/>
                </a:solidFill>
                <a:latin typeface="Times New Roman" pitchFamily="18" charset="0"/>
              </a:rPr>
              <a:t>сельского поселения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dirty="0" smtClean="0">
                <a:solidFill>
                  <a:srgbClr val="C00000"/>
                </a:solidFill>
              </a:rPr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8962802"/>
              </p:ext>
            </p:extLst>
          </p:nvPr>
        </p:nvGraphicFramePr>
        <p:xfrm>
          <a:off x="971600" y="1600201"/>
          <a:ext cx="7715200" cy="3773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поступлений собственных доходов бюджета Красноармейского сельского поселения</a:t>
            </a:r>
            <a:r>
              <a:rPr lang="ru-RU" sz="2000" dirty="0" smtClean="0">
                <a:latin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</a:rPr>
            </a:br>
            <a:r>
              <a:rPr lang="en-US" sz="2200" dirty="0" smtClean="0"/>
              <a:t>							</a:t>
            </a:r>
            <a:r>
              <a:rPr lang="ru-RU" sz="1600" b="1" dirty="0" smtClean="0">
                <a:solidFill>
                  <a:srgbClr val="254061"/>
                </a:solidFill>
              </a:rPr>
              <a:t>(тыс. рублей)</a:t>
            </a:r>
            <a:endParaRPr lang="ru-RU" sz="1600" dirty="0" smtClean="0">
              <a:solidFill>
                <a:srgbClr val="254061"/>
              </a:solidFill>
            </a:endParaRPr>
          </a:p>
        </p:txBody>
      </p:sp>
      <p:graphicFrame>
        <p:nvGraphicFramePr>
          <p:cNvPr id="2050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815406"/>
              </p:ext>
            </p:extLst>
          </p:nvPr>
        </p:nvGraphicFramePr>
        <p:xfrm>
          <a:off x="2076450" y="2241550"/>
          <a:ext cx="5722938" cy="271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09" name="Лист" r:id="rId4" imgW="8705985" imgH="4133940" progId="Excel.Sheet.8">
                  <p:embed/>
                </p:oleObj>
              </mc:Choice>
              <mc:Fallback>
                <p:oleObj name="Лист" r:id="rId4" imgW="8705985" imgH="4133940" progId="Excel.Sheet.8">
                  <p:embed/>
                  <p:pic>
                    <p:nvPicPr>
                      <p:cNvPr id="0" name="Picture 5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2241550"/>
                        <a:ext cx="5722938" cy="271780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051720" y="5445224"/>
            <a:ext cx="576064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bg1"/>
                </a:solidFill>
              </a:rPr>
              <a:t>       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      </a:t>
            </a:r>
            <a:r>
              <a:rPr lang="ru-RU" sz="14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    </a:t>
            </a:r>
            <a:r>
              <a:rPr lang="ru-RU" sz="14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 </a:t>
            </a:r>
            <a:r>
              <a:rPr lang="ru-RU" sz="14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   </a:t>
            </a:r>
            <a:r>
              <a:rPr lang="ru-RU" sz="14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</a:t>
            </a:r>
            <a:r>
              <a:rPr lang="ru-RU" sz="1400" dirty="0" err="1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факт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план           </a:t>
            </a:r>
          </a:p>
          <a:p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  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      2010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г   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2011г     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2012 г 2013г      2014 г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 2015г  </a:t>
            </a:r>
            <a:r>
              <a:rPr lang="ru-RU" sz="14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2016г</a:t>
            </a:r>
            <a:endParaRPr lang="ru-RU" sz="14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66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>
                <a:latin typeface="Century" pitchFamily="18" charset="0"/>
              </a:rPr>
              <a:t>ДОТАЦИЯ ИЗ ОБЛАСТНОГО БЮДЖЕТА</a:t>
            </a:r>
            <a:endParaRPr lang="ru-RU" b="1" dirty="0">
              <a:latin typeface="Century" pitchFamily="18" charset="0"/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091502985"/>
              </p:ext>
            </p:extLst>
          </p:nvPr>
        </p:nvGraphicFramePr>
        <p:xfrm>
          <a:off x="611560" y="2060848"/>
          <a:ext cx="792088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1284974"/>
              </p:ext>
            </p:extLst>
          </p:nvPr>
        </p:nvGraphicFramePr>
        <p:xfrm>
          <a:off x="1122761" y="2121030"/>
          <a:ext cx="7272808" cy="3541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267744" y="5445224"/>
            <a:ext cx="4550795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2015 г	</a:t>
            </a:r>
            <a:r>
              <a:rPr lang="ru-RU" b="1" dirty="0" smtClean="0"/>
              <a:t>             2016 г</a:t>
            </a:r>
            <a:endParaRPr lang="ru-RU" b="1" dirty="0"/>
          </a:p>
          <a:p>
            <a:r>
              <a:rPr lang="ru-RU" sz="1600" dirty="0"/>
              <a:t>5040,3	</a:t>
            </a:r>
            <a:r>
              <a:rPr lang="ru-RU" sz="1600" dirty="0" smtClean="0"/>
              <a:t>              4616,9</a:t>
            </a:r>
            <a:endParaRPr lang="ru-RU" sz="1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020272" y="1988840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тыс. руб.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920880" cy="936104"/>
          </a:xfrm>
          <a:solidFill>
            <a:srgbClr val="00B0F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2400" b="1" dirty="0" smtClean="0"/>
              <a:t>Субсидии из областного бюджета бюджету Красноармейского сельского поселения на 2016 год -657,5 тыс.рублей</a:t>
            </a:r>
            <a:endParaRPr lang="ru-RU" sz="2400" b="1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38894626"/>
              </p:ext>
            </p:extLst>
          </p:nvPr>
        </p:nvGraphicFramePr>
        <p:xfrm>
          <a:off x="323528" y="1196752"/>
          <a:ext cx="828092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2863</TotalTime>
  <Words>522</Words>
  <Application>Microsoft Office PowerPoint</Application>
  <PresentationFormat>Экран (4:3)</PresentationFormat>
  <Paragraphs>118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Лист</vt:lpstr>
      <vt:lpstr>Проект бюджета Красноармейского сельского поселения на 2016 год направлен на решение следующих ключевых задач</vt:lpstr>
      <vt:lpstr>Презентация PowerPoint</vt:lpstr>
      <vt:lpstr>Основные параметры бюджета Красноармейского сельского поселения на 2016 год</vt:lpstr>
      <vt:lpstr>Динамика доходов бюджета Красноармейского сельского поселения          (тыс. рублей)</vt:lpstr>
      <vt:lpstr>Структура собственных доходов бюджета Красноармейского сельского поселения в 2016 году        (тыс.рублей)</vt:lpstr>
      <vt:lpstr>Динамика поступлений налога на доходы физических лиц  в части бюджета Красноармейского сельского поселения        (тыс. рублей)</vt:lpstr>
      <vt:lpstr>Динамика поступлений собственных доходов бюджета Красноармейского сельского поселения        (тыс. рублей)</vt:lpstr>
      <vt:lpstr>ДОТАЦИЯ ИЗ ОБЛАСТНОГО БЮДЖЕТА</vt:lpstr>
      <vt:lpstr>Субсидии из областного бюджета бюджету Красноармейского сельского поселения на 2016 год -657,5 тыс.рублей</vt:lpstr>
      <vt:lpstr>Динамика расходов бюджета Красноармейского сельского поселения в 2016 году</vt:lpstr>
      <vt:lpstr>Структура муниципальных программ Красноармейского сельского поселения на 2016 год</vt:lpstr>
      <vt:lpstr>Доля муниципальных программ в общем объеме расходов, запланированных на реализацию муниципальных программ Красноармейского сельского поселения в 2016 году</vt:lpstr>
      <vt:lpstr>Расходы бюджета Красноармейского сельского поселения, формируемые в рамках муниципальных программ Красноармейского сельского поселения и непрограммные расходы </vt:lpstr>
      <vt:lpstr>Презентация PowerPoint</vt:lpstr>
      <vt:lpstr>Расходы на  Культуру и кинематографию</vt:lpstr>
      <vt:lpstr>Расходы по программе Эффективное управление муниципальными финансами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288</cp:revision>
  <cp:lastPrinted>2015-05-06T11:33:19Z</cp:lastPrinted>
  <dcterms:created xsi:type="dcterms:W3CDTF">2012-10-21T15:40:11Z</dcterms:created>
  <dcterms:modified xsi:type="dcterms:W3CDTF">2016-02-08T08:54:22Z</dcterms:modified>
</cp:coreProperties>
</file>