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3399"/>
    <a:srgbClr val="FF0066"/>
    <a:srgbClr val="CC3399"/>
    <a:srgbClr val="CC66FF"/>
    <a:srgbClr val="9999FF"/>
    <a:srgbClr val="3333FF"/>
    <a:srgbClr val="33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1" autoAdjust="0"/>
    <p:restoredTop sz="86425" autoAdjust="0"/>
  </p:normalViewPr>
  <p:slideViewPr>
    <p:cSldViewPr>
      <p:cViewPr>
        <p:scale>
          <a:sx n="75" d="100"/>
          <a:sy n="75" d="100"/>
        </p:scale>
        <p:origin x="-236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standar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16744,4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29203,8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14419,2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16744.400000000001</c:v>
                </c:pt>
                <c:pt idx="1">
                  <c:v>29203.8</c:v>
                </c:pt>
                <c:pt idx="2">
                  <c:v>14419.2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1070976"/>
        <c:axId val="21189760"/>
        <c:axId val="21061632"/>
      </c:bar3DChart>
      <c:catAx>
        <c:axId val="210709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1189760"/>
        <c:crosses val="autoZero"/>
        <c:auto val="1"/>
        <c:lblAlgn val="ctr"/>
        <c:lblOffset val="100"/>
        <c:noMultiLvlLbl val="0"/>
      </c:catAx>
      <c:valAx>
        <c:axId val="21189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070976"/>
        <c:crosses val="autoZero"/>
        <c:crossBetween val="between"/>
      </c:valAx>
      <c:serAx>
        <c:axId val="2106163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89760"/>
        <c:crosses val="autoZero"/>
      </c:ser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27267078349319207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2018 г</c:v>
                </c:pt>
                <c:pt idx="1">
                  <c:v>факт 2019 г</c:v>
                </c:pt>
                <c:pt idx="2">
                  <c:v>план 2020 г</c:v>
                </c:pt>
                <c:pt idx="3">
                  <c:v>проект 2021 г</c:v>
                </c:pt>
                <c:pt idx="4">
                  <c:v>проект 2022 г</c:v>
                </c:pt>
                <c:pt idx="5">
                  <c:v>проект 2023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1659.4</c:v>
                </c:pt>
                <c:pt idx="1">
                  <c:v>1489.2</c:v>
                </c:pt>
                <c:pt idx="2">
                  <c:v>1670.3</c:v>
                </c:pt>
                <c:pt idx="3">
                  <c:v>1559.8</c:v>
                </c:pt>
                <c:pt idx="4">
                  <c:v>1661.7</c:v>
                </c:pt>
                <c:pt idx="5">
                  <c:v>1778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19793024"/>
        <c:axId val="19794560"/>
        <c:axId val="0"/>
      </c:bar3DChart>
      <c:catAx>
        <c:axId val="197930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9794560"/>
        <c:crosses val="autoZero"/>
        <c:auto val="1"/>
        <c:lblAlgn val="ctr"/>
        <c:lblOffset val="100"/>
        <c:noMultiLvlLbl val="0"/>
      </c:catAx>
      <c:valAx>
        <c:axId val="1979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93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9819520"/>
        <c:axId val="19833600"/>
        <c:axId val="21065216"/>
      </c:bar3DChart>
      <c:catAx>
        <c:axId val="19819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9833600"/>
        <c:crosses val="autoZero"/>
        <c:auto val="1"/>
        <c:lblAlgn val="ctr"/>
        <c:lblOffset val="100"/>
        <c:noMultiLvlLbl val="0"/>
      </c:catAx>
      <c:valAx>
        <c:axId val="198336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9819520"/>
        <c:crosses val="autoZero"/>
        <c:crossBetween val="between"/>
      </c:valAx>
      <c:serAx>
        <c:axId val="21065216"/>
        <c:scaling>
          <c:orientation val="minMax"/>
        </c:scaling>
        <c:delete val="0"/>
        <c:axPos val="b"/>
        <c:majorTickMark val="out"/>
        <c:minorTickMark val="none"/>
        <c:tickLblPos val="nextTo"/>
        <c:crossAx val="19833600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7658.1</c:v>
                </c:pt>
                <c:pt idx="1">
                  <c:v>5344.4</c:v>
                </c:pt>
                <c:pt idx="2">
                  <c:v>5195.3999999999996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44224"/>
        <c:axId val="22913408"/>
        <c:axId val="0"/>
      </c:bar3DChart>
      <c:catAx>
        <c:axId val="210442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913408"/>
        <c:crosses val="autoZero"/>
        <c:auto val="1"/>
        <c:lblAlgn val="ctr"/>
        <c:lblOffset val="100"/>
        <c:noMultiLvlLbl val="0"/>
      </c:catAx>
      <c:valAx>
        <c:axId val="22913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442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  <a:ln>
              <a:solidFill>
                <a:schemeClr val="tx2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16744.400000000001</c:v>
                </c:pt>
                <c:pt idx="1">
                  <c:v>29203.8</c:v>
                </c:pt>
                <c:pt idx="2">
                  <c:v>14419.2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926144"/>
        <c:axId val="29927680"/>
        <c:axId val="0"/>
      </c:bar3DChart>
      <c:catAx>
        <c:axId val="29926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9927680"/>
        <c:crosses val="autoZero"/>
        <c:auto val="1"/>
        <c:lblAlgn val="ctr"/>
        <c:lblOffset val="100"/>
        <c:noMultiLvlLbl val="0"/>
      </c:catAx>
      <c:valAx>
        <c:axId val="29927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926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2021 г</c:v>
                </c:pt>
                <c:pt idx="1">
                  <c:v>2022 г</c:v>
                </c:pt>
                <c:pt idx="2">
                  <c:v>2023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4183.1000000000004</c:v>
                </c:pt>
                <c:pt idx="1">
                  <c:v>4185.7</c:v>
                </c:pt>
                <c:pt idx="2">
                  <c:v>4219.8999999999996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105792"/>
        <c:axId val="31108480"/>
      </c:barChart>
      <c:catAx>
        <c:axId val="311057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31108480"/>
        <c:crosses val="autoZero"/>
        <c:auto val="1"/>
        <c:lblAlgn val="ctr"/>
        <c:lblOffset val="100"/>
        <c:noMultiLvlLbl val="0"/>
      </c:catAx>
      <c:valAx>
        <c:axId val="31108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31105792"/>
        <c:crosses val="autoZero"/>
        <c:crossBetween val="between"/>
      </c:valAx>
      <c:spPr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  <a:effectLst>
              <a:innerShdw blurRad="63500" dist="50800" dir="162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6141,1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6103,8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5975,8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6141.1</c:v>
                </c:pt>
                <c:pt idx="1">
                  <c:v>6103.8</c:v>
                </c:pt>
                <c:pt idx="2">
                  <c:v>5975.8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12800"/>
        <c:axId val="23214336"/>
      </c:barChart>
      <c:catAx>
        <c:axId val="2321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3214336"/>
        <c:crosses val="autoZero"/>
        <c:auto val="1"/>
        <c:lblAlgn val="ctr"/>
        <c:lblOffset val="100"/>
        <c:noMultiLvlLbl val="0"/>
      </c:catAx>
      <c:valAx>
        <c:axId val="2321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212800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p29309@donpac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юджет 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Красноармейского сельского поселения Орловского </a:t>
            </a:r>
            <a:r>
              <a:rPr lang="ru-RU" sz="2400" b="1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районана</a:t>
            </a:r>
            <a:r>
              <a:rPr lang="ru-RU" sz="2400" b="1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 год и плановый период 2022 и 2023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2021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36,7 </a:t>
            </a:r>
            <a:r>
              <a:rPr lang="ru-RU" sz="1600" dirty="0" smtClean="0">
                <a:solidFill>
                  <a:schemeClr val="tx1"/>
                </a:solidFill>
              </a:rPr>
              <a:t>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21,2%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0,2 </a:t>
            </a:r>
            <a:r>
              <a:rPr lang="ru-RU" dirty="0" smtClean="0"/>
              <a:t>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Развитие культуры и туризма </a:t>
            </a:r>
            <a:r>
              <a:rPr lang="ru-RU" sz="1600" dirty="0" smtClean="0"/>
              <a:t>25,0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3,0 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0,1%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</a:t>
            </a:r>
            <a:r>
              <a:rPr lang="ru-RU" sz="1600" dirty="0" smtClean="0"/>
              <a:t>0,1 %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</a:t>
            </a:r>
            <a:r>
              <a:rPr lang="ru-RU" sz="1600" dirty="0" smtClean="0"/>
              <a:t>политика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</a:t>
            </a:r>
            <a:r>
              <a:rPr lang="ru-RU" sz="1600" dirty="0" smtClean="0"/>
              <a:t>3,0</a:t>
            </a:r>
            <a:r>
              <a:rPr lang="ru-RU" sz="1600" dirty="0" smtClean="0"/>
              <a:t>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661248"/>
            <a:ext cx="2516559" cy="972527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  </a:t>
            </a:r>
            <a:r>
              <a:rPr lang="ru-RU" sz="1600" dirty="0" smtClean="0"/>
              <a:t>4,2%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16744,4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29203,8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14419,2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656730" cy="865187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967,6тыс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737,4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1093,2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22г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23г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879812" y="3284984"/>
            <a:ext cx="3600400" cy="30243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6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857820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«Эффективное управление муниципальными финансами»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82895441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00FF"/>
                </a:solidFill>
                <a:latin typeface="+mn-lt"/>
              </a:rPr>
              <a:t>Контактная </a:t>
            </a:r>
            <a:r>
              <a:rPr lang="ru-RU" sz="3600" b="1" dirty="0" smtClean="0">
                <a:solidFill>
                  <a:srgbClr val="0000FF"/>
                </a:solidFill>
                <a:latin typeface="+mn-lt"/>
              </a:rPr>
              <a:t>информация</a:t>
            </a:r>
            <a:endParaRPr lang="en-US" sz="36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ru-RU" sz="2400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347500,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г.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Руководитель: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-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Богуш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 Александр Сергеевич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>
                <a:solidFill>
                  <a:srgbClr val="0000FF"/>
                </a:solidFill>
                <a:latin typeface="+mn-lt"/>
              </a:rPr>
              <a:t>Тел. :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8(86375) 21-7-07,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 8(86375) 21-7-40,</a:t>
            </a:r>
          </a:p>
          <a:p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          8(86375) 21-8-59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r>
              <a:rPr lang="ru-RU" b="1" dirty="0" smtClean="0">
                <a:solidFill>
                  <a:srgbClr val="0000FF"/>
                </a:solidFill>
                <a:latin typeface="+mn-lt"/>
              </a:rPr>
              <a:t>E-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</a:rPr>
              <a:t>mail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: </a:t>
            </a:r>
            <a:r>
              <a:rPr lang="en-US" b="1" dirty="0" smtClean="0">
                <a:solidFill>
                  <a:srgbClr val="0000FF"/>
                </a:solidFill>
                <a:latin typeface="+mn-lt"/>
                <a:hlinkClick r:id="rId2"/>
              </a:rPr>
              <a:t>sp29309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@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don</a:t>
            </a:r>
            <a:r>
              <a:rPr lang="en-US" b="1" dirty="0" err="1" smtClean="0">
                <a:solidFill>
                  <a:srgbClr val="0000FF"/>
                </a:solidFill>
                <a:latin typeface="+mn-lt"/>
                <a:hlinkClick r:id="rId2"/>
              </a:rPr>
              <a:t>pac</a:t>
            </a:r>
            <a:r>
              <a:rPr lang="ru-RU" b="1" dirty="0" smtClean="0">
                <a:solidFill>
                  <a:srgbClr val="0000FF"/>
                </a:solidFill>
                <a:latin typeface="+mn-lt"/>
                <a:hlinkClick r:id="rId2"/>
              </a:rPr>
              <a:t>.</a:t>
            </a:r>
            <a:r>
              <a:rPr lang="ru-RU" b="1" dirty="0" err="1" smtClean="0">
                <a:solidFill>
                  <a:srgbClr val="0000FF"/>
                </a:solidFill>
                <a:latin typeface="+mn-lt"/>
                <a:hlinkClick r:id="rId2"/>
              </a:rPr>
              <a:t>ru</a:t>
            </a:r>
            <a:endParaRPr lang="en-US" b="1" dirty="0" smtClean="0">
              <a:solidFill>
                <a:srgbClr val="0000FF"/>
              </a:solidFill>
              <a:latin typeface="+mn-lt"/>
            </a:endParaRPr>
          </a:p>
          <a:p>
            <a:endParaRPr lang="ru-RU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solidFill>
                  <a:srgbClr val="0000FF"/>
                </a:solidFill>
                <a:latin typeface="+mn-lt"/>
              </a:rPr>
              <a:t>понедельник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–пятница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8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16.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;</a:t>
            </a:r>
            <a:endParaRPr lang="ru-RU" b="1" dirty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ru-RU" b="1" dirty="0" smtClean="0">
                <a:solidFill>
                  <a:srgbClr val="0000FF"/>
                </a:solidFill>
                <a:latin typeface="+mn-lt"/>
              </a:rPr>
              <a:t>перерыв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.00 </a:t>
            </a:r>
            <a:r>
              <a:rPr lang="ru-RU" b="1" dirty="0">
                <a:solidFill>
                  <a:srgbClr val="0000FF"/>
                </a:solidFill>
                <a:latin typeface="+mn-lt"/>
              </a:rPr>
              <a:t>– 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1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3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00</a:t>
            </a:r>
            <a:r>
              <a:rPr lang="ru-RU" b="1" dirty="0" smtClean="0">
                <a:solidFill>
                  <a:srgbClr val="0000FF"/>
                </a:solidFill>
                <a:latin typeface="+mn-lt"/>
              </a:rPr>
              <a:t>.</a:t>
            </a:r>
            <a:endParaRPr lang="ru-RU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2021-2023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30.10.2020  №176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2021-2023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2021 год и на плановый период 2022-2023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2021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1559,8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3200,2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16744,4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16744,4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6841,5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4183,1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4748,7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/>
              <a:t>2</a:t>
            </a:r>
            <a:r>
              <a:rPr lang="ru-RU" sz="1200" dirty="0" smtClean="0"/>
              <a:t>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395,0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10,4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102,8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8967,7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2508,5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240,2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35,0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/>
              <a:t>5</a:t>
            </a:r>
            <a:r>
              <a:rPr lang="ru-RU" sz="1200" dirty="0" smtClean="0"/>
              <a:t>00,0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012712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2021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001528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20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960943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21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537253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39070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1659,4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1489,2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1670,3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1559,8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1661,7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1778,0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93062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7554,2                      5118,8               4606,9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2021-2023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399838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2021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15776,8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(4364,0 </a:t>
            </a:r>
            <a:r>
              <a:rPr lang="ru-RU" dirty="0" err="1" smtClean="0"/>
              <a:t>тыс.рублей</a:t>
            </a:r>
            <a:r>
              <a:rPr lang="ru-RU" dirty="0" smtClean="0"/>
              <a:t>- </a:t>
            </a:r>
            <a:r>
              <a:rPr lang="ru-RU" dirty="0" smtClean="0"/>
              <a:t>27,7%)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6141,1тыс.рублей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38,9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(5248,7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-33,3%)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3578</TotalTime>
  <Words>627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Тема Office</vt:lpstr>
      <vt:lpstr>Лист Microsoft Excel 97-2003</vt:lpstr>
      <vt:lpstr>Лист Microsoft Excel</vt:lpstr>
      <vt:lpstr>Лист</vt:lpstr>
      <vt:lpstr>Бюджет Красноармейского сельского поселения Орловского районана 2021 год и плановый период 2022 и 2023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2021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2021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2021-2023 годах</vt:lpstr>
      <vt:lpstr>Структура муниципальных программ Красноармейского сельского поселения на 2021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2021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«Эффективное управление муниципальными финансами»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389</cp:revision>
  <cp:lastPrinted>2015-05-06T11:33:19Z</cp:lastPrinted>
  <dcterms:created xsi:type="dcterms:W3CDTF">2012-10-21T15:40:11Z</dcterms:created>
  <dcterms:modified xsi:type="dcterms:W3CDTF">2021-01-12T12:06:25Z</dcterms:modified>
</cp:coreProperties>
</file>