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0099FF"/>
    <a:srgbClr val="66FF33"/>
    <a:srgbClr val="FF00FF"/>
    <a:srgbClr val="993366"/>
    <a:srgbClr val="660033"/>
    <a:srgbClr val="220B6B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20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3.3314199656828254E-2"/>
                  <c:y val="5.68933200970502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2017г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12352.4</c:v>
                </c:pt>
                <c:pt idx="1">
                  <c:v>12728.3</c:v>
                </c:pt>
                <c:pt idx="2">
                  <c:v>12937.2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247552"/>
        <c:axId val="6268032"/>
        <c:axId val="0"/>
      </c:bar3DChart>
      <c:catAx>
        <c:axId val="6247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268032"/>
        <c:crosses val="autoZero"/>
        <c:auto val="1"/>
        <c:lblAlgn val="ctr"/>
        <c:lblOffset val="100"/>
        <c:noMultiLvlLbl val="0"/>
      </c:catAx>
      <c:valAx>
        <c:axId val="626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247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2362.5</c:v>
                </c:pt>
                <c:pt idx="1">
                  <c:v>2489.6999999999998</c:v>
                </c:pt>
                <c:pt idx="2">
                  <c:v>2459.6</c:v>
                </c:pt>
                <c:pt idx="3">
                  <c:v>1468</c:v>
                </c:pt>
                <c:pt idx="4">
                  <c:v>1587.8</c:v>
                </c:pt>
                <c:pt idx="5">
                  <c:v>1700.7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4963712"/>
        <c:axId val="27591040"/>
        <c:axId val="0"/>
      </c:bar3DChart>
      <c:catAx>
        <c:axId val="249637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7591040"/>
        <c:crosses val="autoZero"/>
        <c:auto val="1"/>
        <c:lblAlgn val="ctr"/>
        <c:lblOffset val="100"/>
        <c:noMultiLvlLbl val="0"/>
      </c:catAx>
      <c:valAx>
        <c:axId val="275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63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7636096"/>
        <c:axId val="27637632"/>
        <c:axId val="23536512"/>
      </c:bar3DChart>
      <c:catAx>
        <c:axId val="27636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7637632"/>
        <c:crosses val="autoZero"/>
        <c:auto val="1"/>
        <c:lblAlgn val="ctr"/>
        <c:lblOffset val="100"/>
        <c:noMultiLvlLbl val="0"/>
      </c:catAx>
      <c:valAx>
        <c:axId val="276376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7636096"/>
        <c:crosses val="autoZero"/>
        <c:crossBetween val="between"/>
      </c:valAx>
      <c:serAx>
        <c:axId val="2353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7637632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Лист1!$D$7:$F$7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6200.7</c:v>
                </c:pt>
                <c:pt idx="1">
                  <c:v>6335.8</c:v>
                </c:pt>
                <c:pt idx="2">
                  <c:v>6319.5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1144960"/>
        <c:axId val="31146752"/>
        <c:axId val="23536960"/>
      </c:bar3DChart>
      <c:catAx>
        <c:axId val="3114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1146752"/>
        <c:crosses val="autoZero"/>
        <c:auto val="1"/>
        <c:lblAlgn val="ctr"/>
        <c:lblOffset val="100"/>
        <c:noMultiLvlLbl val="0"/>
      </c:catAx>
      <c:valAx>
        <c:axId val="3114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44960"/>
        <c:crosses val="autoZero"/>
        <c:crossBetween val="between"/>
      </c:valAx>
      <c:serAx>
        <c:axId val="2353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114675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1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2"/>
            <c:invertIfNegative val="0"/>
            <c:bubble3D val="0"/>
            <c:spPr>
              <a:solidFill>
                <a:srgbClr val="220B6B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3700</c:v>
                </c:pt>
                <c:pt idx="1">
                  <c:v>3780.7</c:v>
                </c:pt>
                <c:pt idx="2">
                  <c:v>3913.1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606272"/>
        <c:axId val="29610368"/>
      </c:barChart>
      <c:catAx>
        <c:axId val="29606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9610368"/>
        <c:crosses val="autoZero"/>
        <c:auto val="1"/>
        <c:lblAlgn val="ctr"/>
        <c:lblOffset val="100"/>
        <c:noMultiLvlLbl val="0"/>
      </c:catAx>
      <c:valAx>
        <c:axId val="29610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606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3447,5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5302.3</c:v>
                </c:pt>
                <c:pt idx="1">
                  <c:v>4476.3</c:v>
                </c:pt>
                <c:pt idx="2">
                  <c:v>4591.3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26496"/>
        <c:axId val="31240576"/>
      </c:barChart>
      <c:catAx>
        <c:axId val="3122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31240576"/>
        <c:crosses val="autoZero"/>
        <c:auto val="1"/>
        <c:lblAlgn val="ctr"/>
        <c:lblOffset val="100"/>
        <c:noMultiLvlLbl val="0"/>
      </c:catAx>
      <c:valAx>
        <c:axId val="3124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2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годов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2017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1,5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CC6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43,0 %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20,2  %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9933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1,0 %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30,0 %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2,0 %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1,0 %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0,8 %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0,5 %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12070,9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12154,9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12013,9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281,5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573,4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923,3 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7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8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4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70202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26438043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064896" cy="5355312"/>
          </a:xfrm>
          <a:prstGeom prst="rect">
            <a:avLst/>
          </a:prstGeom>
          <a:solidFill>
            <a:srgbClr val="CC99FF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Контактная информация</a:t>
            </a:r>
          </a:p>
          <a:p>
            <a:endParaRPr lang="ru-RU" dirty="0"/>
          </a:p>
          <a:p>
            <a:pPr algn="ctr"/>
            <a:r>
              <a:rPr lang="ru-RU" dirty="0"/>
              <a:t>Администрация Красноармейского сельского поселения Орловского района Ростовской области</a:t>
            </a:r>
          </a:p>
          <a:p>
            <a:endParaRPr lang="ru-RU" dirty="0"/>
          </a:p>
          <a:p>
            <a:r>
              <a:rPr lang="ru-RU" dirty="0"/>
              <a:t>347500, г. поселок Красноармейский, пер. Красноармейский 22</a:t>
            </a:r>
          </a:p>
          <a:p>
            <a:endParaRPr lang="ru-RU" dirty="0"/>
          </a:p>
          <a:p>
            <a:r>
              <a:rPr lang="ru-RU" dirty="0"/>
              <a:t>Руководитель: Глава Администрации Красноармейского сельского поселения - </a:t>
            </a:r>
            <a:r>
              <a:rPr lang="ru-RU" dirty="0" err="1"/>
              <a:t>Богуш</a:t>
            </a:r>
            <a:r>
              <a:rPr lang="ru-RU" dirty="0"/>
              <a:t> Александр Сергеевич</a:t>
            </a:r>
          </a:p>
          <a:p>
            <a:endParaRPr lang="ru-RU" dirty="0"/>
          </a:p>
          <a:p>
            <a:r>
              <a:rPr lang="ru-RU" dirty="0"/>
              <a:t>Тел. : 8(86375) 21-7-07,</a:t>
            </a:r>
          </a:p>
          <a:p>
            <a:r>
              <a:rPr lang="ru-RU" dirty="0"/>
              <a:t>           8(86375) 21-7-40,</a:t>
            </a:r>
          </a:p>
          <a:p>
            <a:r>
              <a:rPr lang="ru-RU" dirty="0"/>
              <a:t>           8(86375) 21-8-59.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sp29309@donpac.ru</a:t>
            </a:r>
          </a:p>
          <a:p>
            <a:endParaRPr lang="ru-RU" smtClean="0"/>
          </a:p>
          <a:p>
            <a:endParaRPr lang="ru-RU" dirty="0"/>
          </a:p>
          <a:p>
            <a:pPr algn="ctr"/>
            <a:r>
              <a:rPr lang="ru-RU" dirty="0"/>
              <a:t>График (режим) работы:</a:t>
            </a:r>
          </a:p>
          <a:p>
            <a:pPr algn="ctr"/>
            <a:r>
              <a:rPr lang="ru-RU" dirty="0"/>
              <a:t>понедельник –пятница – 8.00 – 16.00;</a:t>
            </a:r>
          </a:p>
          <a:p>
            <a:pPr algn="ctr"/>
            <a:r>
              <a:rPr lang="ru-RU" dirty="0"/>
              <a:t>перерыв – 12.00 – 13.00.</a:t>
            </a:r>
          </a:p>
        </p:txBody>
      </p:sp>
    </p:spTree>
    <p:extLst>
      <p:ext uri="{BB962C8B-B14F-4D97-AF65-F5344CB8AC3E}">
        <p14:creationId xmlns:p14="http://schemas.microsoft.com/office/powerpoint/2010/main" val="39000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2017-2019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07.11.2016  №409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2016-2018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2017 год и на плановый период 2018-2019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2017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00B0F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1468,0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2102,3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5443,4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99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3700,0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2627,4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146,8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0070C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CC66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138,8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303,7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CC66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70,6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211,1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6374,2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1822,5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92,7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180676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2017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18724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6" name="Лист" r:id="rId4" imgW="5438843" imgH="5181510" progId="Excel.Sheet.8">
                  <p:embed/>
                </p:oleObj>
              </mc:Choice>
              <mc:Fallback>
                <p:oleObj name="Лист" r:id="rId4" imgW="5438843" imgH="518151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03188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7" name="Лист" r:id="rId7" imgW="2447857" imgH="1533615" progId="Excel.Sheet.12">
                  <p:embed/>
                </p:oleObj>
              </mc:Choice>
              <mc:Fallback>
                <p:oleObj name="Лист" r:id="rId7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12362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859013"/>
                <a:gridCol w="925091"/>
                <a:gridCol w="1189404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2014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план2017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план 2018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план 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2362,5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2489,7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2459,6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1468,0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1587,8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1700,7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8766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65248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	</a:t>
            </a:r>
            <a:r>
              <a:rPr lang="ru-RU" b="1" dirty="0" smtClean="0"/>
              <a:t>             2018 г               2019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6200,7</a:t>
            </a:r>
            <a:r>
              <a:rPr lang="ru-RU" sz="1600" dirty="0"/>
              <a:t>	</a:t>
            </a:r>
            <a:r>
              <a:rPr lang="ru-RU" sz="1600" dirty="0" smtClean="0"/>
              <a:t>              6335,8                  6319,5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CC66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2017-2019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515836"/>
              </p:ext>
            </p:extLst>
          </p:nvPr>
        </p:nvGraphicFramePr>
        <p:xfrm>
          <a:off x="492323" y="1984991"/>
          <a:ext cx="8112125" cy="454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Лист" r:id="rId4" imgW="8115300" imgH="4772025" progId="Excel.Sheet.8">
                  <p:embed/>
                </p:oleObj>
              </mc:Choice>
              <mc:Fallback>
                <p:oleObj name="Лист" r:id="rId4" imgW="8115300" imgH="4772025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23" y="1984991"/>
                        <a:ext cx="8112125" cy="45403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2017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12070,9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(3939,5 </a:t>
            </a:r>
            <a:r>
              <a:rPr lang="ru-RU" dirty="0" err="1" smtClean="0"/>
              <a:t>тыс.рублей</a:t>
            </a:r>
            <a:r>
              <a:rPr lang="ru-RU" dirty="0" smtClean="0"/>
              <a:t>- 32,6%)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и охрана природы </a:t>
            </a:r>
            <a:r>
              <a:rPr lang="ru-RU" sz="1600" dirty="0" smtClean="0"/>
              <a:t>(180,0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1,5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0066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(131,8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-1,1%)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(5342,2тыс.рублей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44,3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(2477,4тыс.рублей</a:t>
            </a:r>
            <a:r>
              <a:rPr lang="en-US" dirty="0" smtClean="0"/>
              <a:t> </a:t>
            </a:r>
            <a:r>
              <a:rPr lang="ru-RU" dirty="0" smtClean="0"/>
              <a:t>-20,5%)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586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 Бюджет Красноармейского сельского поселения на 2017 год и плановый период 2018 и 2019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2017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2017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2017-2019 годах</vt:lpstr>
      <vt:lpstr>Структура муниципальных программ Красноармейского сельского поселения на 2017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2017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299</cp:revision>
  <cp:lastPrinted>2015-05-06T11:33:19Z</cp:lastPrinted>
  <dcterms:created xsi:type="dcterms:W3CDTF">2012-10-21T15:40:11Z</dcterms:created>
  <dcterms:modified xsi:type="dcterms:W3CDTF">2017-02-07T09:51:44Z</dcterms:modified>
</cp:coreProperties>
</file>