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FF3399"/>
    <a:srgbClr val="FF0066"/>
    <a:srgbClr val="CC3399"/>
    <a:srgbClr val="CC66FF"/>
    <a:srgbClr val="9999FF"/>
    <a:srgbClr val="3333FF"/>
    <a:srgbClr val="33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1" autoAdjust="0"/>
    <p:restoredTop sz="86425" autoAdjust="0"/>
  </p:normalViewPr>
  <p:slideViewPr>
    <p:cSldViewPr>
      <p:cViewPr>
        <p:scale>
          <a:sx n="75" d="100"/>
          <a:sy n="75" d="100"/>
        </p:scale>
        <p:origin x="-236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3.7233517263513934E-2"/>
                  <c:y val="-3.413621604767928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28355,7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386352133713536E-3"/>
                  <c:y val="-3.12913260533775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14878,8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094E-2"/>
                  <c:y val="-2.56019940436725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14700,1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2022г</c:v>
                </c:pt>
                <c:pt idx="1">
                  <c:v>2023г</c:v>
                </c:pt>
                <c:pt idx="2">
                  <c:v>2024г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27477.4</c:v>
                </c:pt>
                <c:pt idx="1">
                  <c:v>14631</c:v>
                </c:pt>
                <c:pt idx="2">
                  <c:v>14168.8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0853120"/>
        <c:axId val="20854656"/>
        <c:axId val="71948032"/>
      </c:bar3DChart>
      <c:catAx>
        <c:axId val="2085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0854656"/>
        <c:crosses val="autoZero"/>
        <c:auto val="1"/>
        <c:lblAlgn val="ctr"/>
        <c:lblOffset val="100"/>
        <c:noMultiLvlLbl val="0"/>
      </c:catAx>
      <c:valAx>
        <c:axId val="20854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853120"/>
        <c:crosses val="autoZero"/>
        <c:crossBetween val="between"/>
      </c:valAx>
      <c:serAx>
        <c:axId val="71948032"/>
        <c:scaling>
          <c:orientation val="minMax"/>
        </c:scaling>
        <c:delete val="0"/>
        <c:axPos val="b"/>
        <c:majorTickMark val="out"/>
        <c:minorTickMark val="none"/>
        <c:tickLblPos val="nextTo"/>
        <c:crossAx val="20854656"/>
        <c:crosses val="autoZero"/>
      </c:serAx>
    </c:plotArea>
    <c:legend>
      <c:legendPos val="b"/>
      <c:layout>
        <c:manualLayout>
          <c:xMode val="edge"/>
          <c:yMode val="edge"/>
          <c:x val="0.36660401930649683"/>
          <c:y val="0.92785927011694036"/>
          <c:w val="0.27267078349319207"/>
          <c:h val="5.507273385394454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1659.4</c:v>
                </c:pt>
                <c:pt idx="1">
                  <c:v>1489.2</c:v>
                </c:pt>
                <c:pt idx="2">
                  <c:v>1670.3</c:v>
                </c:pt>
                <c:pt idx="3">
                  <c:v>1559.8</c:v>
                </c:pt>
                <c:pt idx="4">
                  <c:v>1661.7</c:v>
                </c:pt>
                <c:pt idx="5">
                  <c:v>1778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20963328"/>
        <c:axId val="20964864"/>
        <c:axId val="0"/>
      </c:bar3DChart>
      <c:catAx>
        <c:axId val="209633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0964864"/>
        <c:crosses val="autoZero"/>
        <c:auto val="1"/>
        <c:lblAlgn val="ctr"/>
        <c:lblOffset val="100"/>
        <c:noMultiLvlLbl val="0"/>
      </c:catAx>
      <c:valAx>
        <c:axId val="20964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63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1469056"/>
        <c:axId val="21470592"/>
        <c:axId val="71949376"/>
      </c:bar3DChart>
      <c:catAx>
        <c:axId val="21469056"/>
        <c:scaling>
          <c:orientation val="minMax"/>
        </c:scaling>
        <c:delete val="0"/>
        <c:axPos val="b"/>
        <c:majorTickMark val="out"/>
        <c:minorTickMark val="none"/>
        <c:tickLblPos val="nextTo"/>
        <c:crossAx val="21470592"/>
        <c:crosses val="autoZero"/>
        <c:auto val="1"/>
        <c:lblAlgn val="ctr"/>
        <c:lblOffset val="100"/>
        <c:noMultiLvlLbl val="0"/>
      </c:catAx>
      <c:valAx>
        <c:axId val="214705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469056"/>
        <c:crosses val="autoZero"/>
        <c:crossBetween val="between"/>
      </c:valAx>
      <c:serAx>
        <c:axId val="71949376"/>
        <c:scaling>
          <c:orientation val="minMax"/>
        </c:scaling>
        <c:delete val="0"/>
        <c:axPos val="b"/>
        <c:majorTickMark val="out"/>
        <c:minorTickMark val="none"/>
        <c:tickLblPos val="nextTo"/>
        <c:crossAx val="21470592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99"/>
              </a:solidFill>
            </c:spPr>
          </c:dPt>
          <c:cat>
            <c:strRef>
              <c:f>Лист1!$D$7:$F$7</c:f>
              <c:strCache>
                <c:ptCount val="3"/>
                <c:pt idx="0">
                  <c:v>2022г</c:v>
                </c:pt>
                <c:pt idx="1">
                  <c:v>2023г</c:v>
                </c:pt>
                <c:pt idx="2">
                  <c:v>2024г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5344.4</c:v>
                </c:pt>
                <c:pt idx="1">
                  <c:v>4275.5</c:v>
                </c:pt>
                <c:pt idx="2">
                  <c:v>3848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542400"/>
        <c:axId val="21543936"/>
        <c:axId val="0"/>
      </c:bar3DChart>
      <c:catAx>
        <c:axId val="215424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543936"/>
        <c:crosses val="autoZero"/>
        <c:auto val="1"/>
        <c:lblAlgn val="ctr"/>
        <c:lblOffset val="100"/>
        <c:noMultiLvlLbl val="0"/>
      </c:catAx>
      <c:valAx>
        <c:axId val="21543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42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33CCFF"/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095476740208187E-2"/>
                  <c:y val="-4.6617032186364218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ru-RU" dirty="0" smtClean="0"/>
                      <a:t>28355,7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62306168401529E-2"/>
                  <c:y val="-6.8132585503147713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ru-RU" dirty="0" smtClean="0"/>
                      <a:t>14878,8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69844934721224E-2"/>
                  <c:y val="-4.6617032186364218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ru-RU" dirty="0" smtClean="0"/>
                      <a:t>14700,1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Лист1!$D$7:$F$7</c:f>
              <c:strCache>
                <c:ptCount val="3"/>
                <c:pt idx="0">
                  <c:v>2022г</c:v>
                </c:pt>
                <c:pt idx="1">
                  <c:v>2023г</c:v>
                </c:pt>
                <c:pt idx="2">
                  <c:v>2024г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27477.4</c:v>
                </c:pt>
                <c:pt idx="1">
                  <c:v>14631</c:v>
                </c:pt>
                <c:pt idx="2">
                  <c:v>14168.8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707648"/>
        <c:axId val="29721728"/>
        <c:axId val="0"/>
      </c:bar3DChart>
      <c:catAx>
        <c:axId val="29707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9721728"/>
        <c:crosses val="autoZero"/>
        <c:auto val="1"/>
        <c:lblAlgn val="ctr"/>
        <c:lblOffset val="100"/>
        <c:noMultiLvlLbl val="0"/>
      </c:catAx>
      <c:valAx>
        <c:axId val="2972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707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07318661128453E-2"/>
          <c:y val="7.4229678201794505E-2"/>
          <c:w val="0.90944957728711151"/>
          <c:h val="0.750726384163951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4161,6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4237,7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4480,3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2022 г</c:v>
                </c:pt>
                <c:pt idx="1">
                  <c:v>2023 г</c:v>
                </c:pt>
                <c:pt idx="2">
                  <c:v>2024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4501.8</c:v>
                </c:pt>
                <c:pt idx="1">
                  <c:v>4969.3</c:v>
                </c:pt>
                <c:pt idx="2">
                  <c:v>5048.7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9908992"/>
        <c:axId val="29911680"/>
      </c:barChart>
      <c:catAx>
        <c:axId val="299089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9911680"/>
        <c:crosses val="autoZero"/>
        <c:auto val="1"/>
        <c:lblAlgn val="ctr"/>
        <c:lblOffset val="100"/>
        <c:noMultiLvlLbl val="0"/>
      </c:catAx>
      <c:valAx>
        <c:axId val="29911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9908992"/>
        <c:crosses val="autoZero"/>
        <c:crossBetween val="between"/>
      </c:val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33CC33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7336,8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6919,7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6366,1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6141.1</c:v>
                </c:pt>
                <c:pt idx="1">
                  <c:v>6103.8</c:v>
                </c:pt>
                <c:pt idx="2">
                  <c:v>5975.8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11392"/>
        <c:axId val="30012928"/>
      </c:barChart>
      <c:catAx>
        <c:axId val="30011392"/>
        <c:scaling>
          <c:orientation val="minMax"/>
        </c:scaling>
        <c:delete val="0"/>
        <c:axPos val="b"/>
        <c:majorTickMark val="out"/>
        <c:minorTickMark val="none"/>
        <c:tickLblPos val="nextTo"/>
        <c:crossAx val="30012928"/>
        <c:crosses val="autoZero"/>
        <c:auto val="1"/>
        <c:lblAlgn val="ctr"/>
        <c:lblOffset val="100"/>
        <c:noMultiLvlLbl val="0"/>
      </c:catAx>
      <c:valAx>
        <c:axId val="3001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011392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6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 Красноармейского сельского поселения Орловского района на 2022 год и плановый период 2023 и 2024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2022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708275"/>
            <a:ext cx="2771775" cy="869563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0,8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4"/>
            <a:ext cx="2675904" cy="1091601"/>
          </a:xfrm>
          <a:prstGeom prst="rect">
            <a:avLst/>
          </a:prstGeom>
          <a:solidFill>
            <a:srgbClr val="33CCFF"/>
          </a:solidFill>
          <a:ln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26,4 </a:t>
            </a:r>
            <a:r>
              <a:rPr lang="ru-RU" sz="1600" dirty="0" smtClean="0">
                <a:solidFill>
                  <a:schemeClr val="tx1"/>
                </a:solidFill>
              </a:rPr>
              <a:t>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9,6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818" y="3577839"/>
            <a:ext cx="2622030" cy="107529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0,1 %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14,9 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0,7 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0,07%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</a:t>
            </a:r>
            <a:r>
              <a:rPr lang="ru-RU" sz="1600" dirty="0" smtClean="0"/>
              <a:t>0,02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</a:t>
            </a:r>
            <a:r>
              <a:rPr lang="ru-RU" sz="1600" dirty="0" smtClean="0"/>
              <a:t>политика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40200" y="5586695"/>
            <a:ext cx="2516559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200" y="4723095"/>
            <a:ext cx="2777356" cy="863600"/>
          </a:xfrm>
          <a:prstGeom prst="roundRect">
            <a:avLst>
              <a:gd name="adj" fmla="val 15197"/>
            </a:avLst>
          </a:prstGeom>
          <a:solidFill>
            <a:srgbClr val="9999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Развитие транспортной системы </a:t>
            </a:r>
            <a:r>
              <a:rPr lang="ru-RU" sz="1600" dirty="0" smtClean="0"/>
              <a:t>2,7%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7289" y="5661248"/>
            <a:ext cx="2516559" cy="972527"/>
          </a:xfrm>
          <a:prstGeom prst="roundRect">
            <a:avLst>
              <a:gd name="adj" fmla="val 1519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Формирование современной городской среды   </a:t>
            </a:r>
            <a:r>
              <a:rPr lang="ru-RU" sz="1600" dirty="0" smtClean="0"/>
              <a:t>44,7%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35975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27825,6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13993,8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13468,8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656730" cy="865187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530,1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тыс.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885,0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1231,3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22г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23г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24г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</a:t>
            </a:r>
            <a:r>
              <a:rPr lang="ru-RU" dirty="0" smtClean="0">
                <a:latin typeface="Calibri" pitchFamily="34" charset="0"/>
              </a:rPr>
              <a:t>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79812" y="3284984"/>
            <a:ext cx="3600400" cy="30243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Расходы на </a:t>
            </a:r>
            <a:br>
              <a:rPr lang="ru-RU" sz="3200" b="1" dirty="0" smtClean="0"/>
            </a:br>
            <a:r>
              <a:rPr lang="ru-RU" sz="3200" b="1" dirty="0" smtClean="0"/>
              <a:t>Культуру и кинематографию</a:t>
            </a:r>
            <a:endParaRPr lang="ru-RU" sz="3200" b="1" dirty="0"/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4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39538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2078" name="Picture 94" descr="http://i47.fastpic.ru/big/2013/0701/36/5f204b4edd31238755274109517be33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66263"/>
            <a:ext cx="2322790" cy="15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«Эффективное управление муниципальными финансами»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63204644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FF"/>
                </a:solidFill>
                <a:latin typeface="+mn-lt"/>
              </a:rPr>
              <a:t>Контактная </a:t>
            </a:r>
            <a:r>
              <a:rPr lang="ru-RU" sz="3600" b="1" dirty="0" smtClean="0">
                <a:solidFill>
                  <a:srgbClr val="0000FF"/>
                </a:solidFill>
                <a:latin typeface="+mn-lt"/>
              </a:rPr>
              <a:t>информация</a:t>
            </a:r>
            <a:endParaRPr lang="en-US" sz="36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sz="2400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347500,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г.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Руководитель: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–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 Власенко Елена Анатольевна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Тел. 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8(86375) 21-7-07,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 8(86375) 21-7-40,</a:t>
            </a:r>
          </a:p>
          <a:p>
            <a:r>
              <a:rPr lang="en-US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8(86375) 21-8-59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E-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</a:rPr>
              <a:t>mail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+mn-lt"/>
                <a:hlinkClick r:id="rId2"/>
              </a:rPr>
              <a:t>sp29309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@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don</a:t>
            </a:r>
            <a:r>
              <a:rPr lang="en-US" b="1" dirty="0" err="1" smtClean="0">
                <a:solidFill>
                  <a:srgbClr val="0000FF"/>
                </a:solidFill>
                <a:latin typeface="+mn-lt"/>
                <a:hlinkClick r:id="rId2"/>
              </a:rPr>
              <a:t>pac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.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ru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понедельник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–пятница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8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16.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;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+mn-lt"/>
              </a:rPr>
              <a:t>перерыв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2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3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0"/>
            <a:ext cx="4572508" cy="2996952"/>
          </a:xfrm>
          <a:prstGeom prst="downArrowCallout">
            <a:avLst>
              <a:gd name="adj1" fmla="val 25000"/>
              <a:gd name="adj2" fmla="val 25000"/>
              <a:gd name="adj3" fmla="val 12975"/>
              <a:gd name="adj4" fmla="val 75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2022-2024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22.10.2021  №154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347864" cy="3312368"/>
          </a:xfrm>
          <a:prstGeom prst="rightArrowCallout">
            <a:avLst/>
          </a:prstGeom>
          <a:solidFill>
            <a:srgbClr val="3333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2022-2024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33CC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33CC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 бюджета Красноармейского сельского поселения Орловского района на 2022 год и на плановый период 2023-2024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параметры бюджета Красноармейского сельского поселения на 2022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1678,3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4100,5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28355,7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28355,7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7531,0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7069" y="4977470"/>
            <a:ext cx="3598863" cy="44860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4161,6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87069" y="39702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15294,6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6325" y="539334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221,6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87069" y="4544814"/>
            <a:ext cx="3598863" cy="395735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18358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/>
              <a:t>2</a:t>
            </a:r>
            <a:r>
              <a:rPr lang="ru-RU" sz="1200" dirty="0" smtClean="0"/>
              <a:t>0,0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410,8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18,7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93,7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19060,4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2993,3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261,9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35,0</a:t>
            </a:r>
            <a:endParaRPr lang="ru-RU" sz="12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087069" y="3338831"/>
            <a:ext cx="3598863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800,0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76763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2022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564265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56" name="Лист" r:id="rId3" imgW="5429385" imgH="5172075" progId="Excel.Sheet.8">
                  <p:embed/>
                </p:oleObj>
              </mc:Choice>
              <mc:Fallback>
                <p:oleObj name="Лист" r:id="rId3" imgW="5429385" imgH="5172075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612273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57" name="Лист" r:id="rId5" imgW="2447857" imgH="1533615" progId="Excel.Sheet.12">
                  <p:embed/>
                </p:oleObj>
              </mc:Choice>
              <mc:Fallback>
                <p:oleObj name="Лист" r:id="rId5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в части бюджета Красноармейского сельского поселения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537253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40763"/>
              </p:ext>
            </p:extLst>
          </p:nvPr>
        </p:nvGraphicFramePr>
        <p:xfrm>
          <a:off x="2195736" y="5517233"/>
          <a:ext cx="5544615" cy="795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02"/>
                <a:gridCol w="1000204"/>
                <a:gridCol w="761026"/>
                <a:gridCol w="945009"/>
                <a:gridCol w="924102"/>
                <a:gridCol w="1066272"/>
              </a:tblGrid>
              <a:tr h="600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4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1489,2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1654,2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1559,8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1798,7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693160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5373216"/>
            <a:ext cx="4694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/>
          </a:p>
          <a:p>
            <a:r>
              <a:rPr lang="ru-RU" sz="1600" dirty="0" smtClean="0"/>
              <a:t>5973,7                      4275,5               3848,0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2022-2024 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023388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2022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27825,6тыс.рублей</a:t>
            </a:r>
            <a:endParaRPr lang="ru-RU" sz="3000" dirty="0"/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(4418,2 </a:t>
            </a:r>
            <a:r>
              <a:rPr lang="ru-RU" dirty="0" err="1" smtClean="0"/>
              <a:t>тыс.рублей</a:t>
            </a:r>
            <a:r>
              <a:rPr lang="ru-RU" dirty="0" smtClean="0"/>
              <a:t>- </a:t>
            </a:r>
            <a:r>
              <a:rPr lang="ru-RU" dirty="0" smtClean="0"/>
              <a:t>15,9%)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888692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</a:t>
            </a:r>
            <a:r>
              <a:rPr lang="ru-RU" sz="1600" dirty="0" smtClean="0"/>
              <a:t>(0,0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66CC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(26,0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-0,1%)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7336,8тыс.рублей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26,4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(16044,6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-57,6%)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3901</TotalTime>
  <Words>630</Words>
  <Application>Microsoft Office PowerPoint</Application>
  <PresentationFormat>Экран (4:3)</PresentationFormat>
  <Paragraphs>157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Лист</vt:lpstr>
      <vt:lpstr>Бюджет Красноармейского сельского поселения Орловского района на 2022 год и плановый период 2023 и 2024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2022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2022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2022-2024 годах</vt:lpstr>
      <vt:lpstr>Структура муниципальных программ Красноармейского сельского поселения на 2022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2022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«Эффективное управление муниципальными финансами»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410</cp:revision>
  <cp:lastPrinted>2021-11-26T07:34:19Z</cp:lastPrinted>
  <dcterms:created xsi:type="dcterms:W3CDTF">2012-10-21T15:40:11Z</dcterms:created>
  <dcterms:modified xsi:type="dcterms:W3CDTF">2022-02-02T11:39:08Z</dcterms:modified>
</cp:coreProperties>
</file>