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3399"/>
    <a:srgbClr val="FF3399"/>
    <a:srgbClr val="0000FF"/>
    <a:srgbClr val="CC66FF"/>
    <a:srgbClr val="9999FF"/>
    <a:srgbClr val="33CC33"/>
    <a:srgbClr val="3333FF"/>
    <a:srgbClr val="33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236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16043,0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13899,6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13519,8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16043</c:v>
                </c:pt>
                <c:pt idx="1">
                  <c:v>13899.6</c:v>
                </c:pt>
                <c:pt idx="2">
                  <c:v>13519.8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0713856"/>
        <c:axId val="20853888"/>
        <c:axId val="0"/>
      </c:bar3DChart>
      <c:catAx>
        <c:axId val="20713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0853888"/>
        <c:crosses val="autoZero"/>
        <c:auto val="1"/>
        <c:lblAlgn val="ctr"/>
        <c:lblOffset val="100"/>
        <c:noMultiLvlLbl val="0"/>
      </c:catAx>
      <c:valAx>
        <c:axId val="20853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713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32166225357676304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 г</c:v>
                </c:pt>
                <c:pt idx="4">
                  <c:v>проект 2020 г</c:v>
                </c:pt>
                <c:pt idx="5">
                  <c:v>проект 2021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 г</c:v>
                </c:pt>
                <c:pt idx="4">
                  <c:v>проект 2020 г</c:v>
                </c:pt>
                <c:pt idx="5">
                  <c:v>проект 2021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2654.3</c:v>
                </c:pt>
                <c:pt idx="1">
                  <c:v>1495.9</c:v>
                </c:pt>
                <c:pt idx="2">
                  <c:v>1529.6</c:v>
                </c:pt>
                <c:pt idx="3">
                  <c:v>1292.7</c:v>
                </c:pt>
                <c:pt idx="4">
                  <c:v>1388.5</c:v>
                </c:pt>
                <c:pt idx="5">
                  <c:v>1470.3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2515072"/>
        <c:axId val="22525056"/>
        <c:axId val="0"/>
      </c:bar3DChart>
      <c:catAx>
        <c:axId val="225150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2525056"/>
        <c:crosses val="autoZero"/>
        <c:auto val="1"/>
        <c:lblAlgn val="ctr"/>
        <c:lblOffset val="100"/>
        <c:noMultiLvlLbl val="0"/>
      </c:catAx>
      <c:valAx>
        <c:axId val="2252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15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2447616"/>
        <c:axId val="22449152"/>
        <c:axId val="20862272"/>
      </c:bar3DChart>
      <c:catAx>
        <c:axId val="22447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2449152"/>
        <c:crosses val="autoZero"/>
        <c:auto val="1"/>
        <c:lblAlgn val="ctr"/>
        <c:lblOffset val="100"/>
        <c:noMultiLvlLbl val="0"/>
      </c:catAx>
      <c:valAx>
        <c:axId val="224491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447616"/>
        <c:crosses val="autoZero"/>
        <c:crossBetween val="between"/>
      </c:valAx>
      <c:serAx>
        <c:axId val="20862272"/>
        <c:scaling>
          <c:orientation val="minMax"/>
        </c:scaling>
        <c:delete val="0"/>
        <c:axPos val="b"/>
        <c:majorTickMark val="out"/>
        <c:minorTickMark val="none"/>
        <c:tickLblPos val="nextTo"/>
        <c:crossAx val="22449152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6324.6</c:v>
                </c:pt>
                <c:pt idx="1">
                  <c:v>5687.6</c:v>
                </c:pt>
                <c:pt idx="2">
                  <c:v>5118.8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884416"/>
        <c:axId val="31885952"/>
        <c:axId val="0"/>
      </c:bar3DChart>
      <c:catAx>
        <c:axId val="31884416"/>
        <c:scaling>
          <c:orientation val="minMax"/>
        </c:scaling>
        <c:delete val="0"/>
        <c:axPos val="b"/>
        <c:majorTickMark val="out"/>
        <c:minorTickMark val="none"/>
        <c:tickLblPos val="nextTo"/>
        <c:crossAx val="31885952"/>
        <c:crosses val="autoZero"/>
        <c:auto val="1"/>
        <c:lblAlgn val="ctr"/>
        <c:lblOffset val="100"/>
        <c:noMultiLvlLbl val="0"/>
      </c:catAx>
      <c:valAx>
        <c:axId val="31885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884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</c:spPr>
          <c:invertIfNegative val="0"/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16043</c:v>
                </c:pt>
                <c:pt idx="1">
                  <c:v>13899.6</c:v>
                </c:pt>
                <c:pt idx="2">
                  <c:v>13519.8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279488"/>
        <c:axId val="23281024"/>
        <c:axId val="0"/>
      </c:bar3DChart>
      <c:catAx>
        <c:axId val="23279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3281024"/>
        <c:crosses val="autoZero"/>
        <c:auto val="1"/>
        <c:lblAlgn val="ctr"/>
        <c:lblOffset val="100"/>
        <c:noMultiLvlLbl val="0"/>
      </c:catAx>
      <c:valAx>
        <c:axId val="2328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79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2020 г</c:v>
                </c:pt>
                <c:pt idx="1">
                  <c:v>2021 г</c:v>
                </c:pt>
                <c:pt idx="2">
                  <c:v>2022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4164.3</c:v>
                </c:pt>
                <c:pt idx="1">
                  <c:v>4246.3999999999996</c:v>
                </c:pt>
                <c:pt idx="2">
                  <c:v>4261.5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6737664"/>
        <c:axId val="66754048"/>
      </c:barChart>
      <c:catAx>
        <c:axId val="66737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66754048"/>
        <c:crosses val="autoZero"/>
        <c:auto val="1"/>
        <c:lblAlgn val="ctr"/>
        <c:lblOffset val="100"/>
        <c:noMultiLvlLbl val="0"/>
      </c:catAx>
      <c:valAx>
        <c:axId val="6675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6737664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6200,0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5287,6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5297,6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6200</c:v>
                </c:pt>
                <c:pt idx="1">
                  <c:v>5287.6</c:v>
                </c:pt>
                <c:pt idx="2">
                  <c:v>5297.6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731520"/>
        <c:axId val="74733056"/>
      </c:barChart>
      <c:catAx>
        <c:axId val="7473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74733056"/>
        <c:crosses val="autoZero"/>
        <c:auto val="1"/>
        <c:lblAlgn val="ctr"/>
        <c:lblOffset val="100"/>
        <c:noMultiLvlLbl val="0"/>
      </c:catAx>
      <c:valAx>
        <c:axId val="7473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731520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05.12.2019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05.12.2019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поселения</a:t>
            </a:r>
            <a:b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2020 год и плановый период 2021 и 2022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0,9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39,5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26,3 </a:t>
            </a:r>
            <a:r>
              <a:rPr lang="ru-RU" sz="1600" dirty="0" smtClean="0"/>
              <a:t>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0,4 %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26,5 </a:t>
            </a:r>
            <a:r>
              <a:rPr lang="ru-RU" dirty="0" smtClean="0"/>
              <a:t>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3,1</a:t>
            </a:r>
            <a:r>
              <a:rPr lang="ru-RU" sz="1600" dirty="0" smtClean="0"/>
              <a:t>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0,3%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0,1%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0,4%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</a:t>
            </a:r>
            <a:r>
              <a:rPr lang="ru-RU" sz="1600" dirty="0" smtClean="0"/>
              <a:t>2,5%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770175"/>
            <a:ext cx="2516559" cy="863600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15706,8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12586,2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12735,6 </a:t>
            </a:r>
            <a:r>
              <a:rPr lang="ru-RU" dirty="0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696,2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1313,4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784,2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21г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22г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D91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5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0099756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</a:t>
            </a:r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«Эффективное </a:t>
            </a:r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управление муниципальными </a:t>
            </a:r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финансами»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77875120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+mn-lt"/>
              </a:rPr>
              <a:t>Контактная </a:t>
            </a:r>
            <a:r>
              <a:rPr lang="ru-RU" sz="3600" b="1" dirty="0" smtClean="0">
                <a:latin typeface="+mn-lt"/>
              </a:rPr>
              <a:t>информация</a:t>
            </a:r>
            <a:endParaRPr lang="en-US" sz="3600" b="1" dirty="0" smtClean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347500, </a:t>
            </a:r>
            <a:r>
              <a:rPr lang="ru-RU" b="1" dirty="0">
                <a:latin typeface="+mn-lt"/>
              </a:rPr>
              <a:t>г. </a:t>
            </a:r>
            <a:r>
              <a:rPr lang="ru-RU" b="1" dirty="0" smtClean="0"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Руководитель: </a:t>
            </a:r>
            <a:r>
              <a:rPr lang="ru-RU" b="1" dirty="0" smtClean="0"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latin typeface="+mn-lt"/>
              </a:rPr>
              <a:t>-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Богуш</a:t>
            </a:r>
            <a:r>
              <a:rPr lang="ru-RU" b="1" dirty="0" smtClean="0">
                <a:latin typeface="+mn-lt"/>
              </a:rPr>
              <a:t> Александр Сергеевич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Тел. : </a:t>
            </a:r>
            <a:r>
              <a:rPr lang="ru-RU" b="1" dirty="0" smtClean="0">
                <a:latin typeface="+mn-lt"/>
              </a:rPr>
              <a:t>8(86375) 21-7-07,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      8(86375) 21-7-40,</a:t>
            </a:r>
          </a:p>
          <a:p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      8(86375) 21-8-59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E-</a:t>
            </a:r>
            <a:r>
              <a:rPr lang="ru-RU" b="1" dirty="0" err="1" smtClean="0">
                <a:latin typeface="+mn-lt"/>
              </a:rPr>
              <a:t>mail</a:t>
            </a:r>
            <a:r>
              <a:rPr lang="ru-RU" b="1" dirty="0">
                <a:latin typeface="+mn-lt"/>
              </a:rPr>
              <a:t>: </a:t>
            </a:r>
            <a:r>
              <a:rPr lang="en-US" b="1" dirty="0" smtClean="0">
                <a:latin typeface="+mn-lt"/>
                <a:hlinkClick r:id="rId2"/>
              </a:rPr>
              <a:t>sp29309</a:t>
            </a:r>
            <a:r>
              <a:rPr lang="ru-RU" b="1" dirty="0" smtClean="0">
                <a:latin typeface="+mn-lt"/>
                <a:hlinkClick r:id="rId2"/>
              </a:rPr>
              <a:t>@</a:t>
            </a:r>
            <a:r>
              <a:rPr lang="ru-RU" b="1" dirty="0" err="1" smtClean="0">
                <a:latin typeface="+mn-lt"/>
                <a:hlinkClick r:id="rId2"/>
              </a:rPr>
              <a:t>don</a:t>
            </a:r>
            <a:r>
              <a:rPr lang="en-US" b="1" dirty="0" err="1" smtClean="0">
                <a:latin typeface="+mn-lt"/>
                <a:hlinkClick r:id="rId2"/>
              </a:rPr>
              <a:t>pac</a:t>
            </a:r>
            <a:r>
              <a:rPr lang="ru-RU" b="1" dirty="0" smtClean="0">
                <a:latin typeface="+mn-lt"/>
                <a:hlinkClick r:id="rId2"/>
              </a:rPr>
              <a:t>.</a:t>
            </a:r>
            <a:r>
              <a:rPr lang="ru-RU" b="1" dirty="0" err="1" smtClean="0">
                <a:latin typeface="+mn-lt"/>
                <a:hlinkClick r:id="rId2"/>
              </a:rPr>
              <a:t>ru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latin typeface="+mn-lt"/>
              </a:rPr>
              <a:t>понедельник </a:t>
            </a:r>
            <a:r>
              <a:rPr lang="ru-RU" b="1" dirty="0" smtClean="0">
                <a:latin typeface="+mn-lt"/>
              </a:rPr>
              <a:t>–пятница </a:t>
            </a:r>
            <a:r>
              <a:rPr lang="ru-RU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16.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;</a:t>
            </a:r>
            <a:endParaRPr lang="ru-RU" b="1" dirty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перерыв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>
                <a:latin typeface="+mn-lt"/>
              </a:rPr>
              <a:t>3</a:t>
            </a:r>
            <a:r>
              <a:rPr lang="ru-RU" b="1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2020-2022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31.10.2019  №217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2020-2022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2020 год и на плановый период 2021-2022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2020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1670,3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3200,0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16043,0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16043,0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6371,2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4164,3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4583,6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145,9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80,0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290,0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48,2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215,4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8162,4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2456,7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208,0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60,0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400,0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099489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2019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956460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58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128770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59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422049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935801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1495,9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1670,3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1710,2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54369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7554,2                      5118,8               4606,9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2020-2022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859929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2020 </a:t>
            </a:r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15706,8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</a:t>
            </a:r>
            <a:r>
              <a:rPr lang="ru-RU" dirty="0" smtClean="0"/>
              <a:t>(4370,2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27,8%)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(53,0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</a:t>
            </a:r>
            <a:r>
              <a:rPr lang="ru-RU" sz="1600" dirty="0" smtClean="0"/>
              <a:t>0,3%)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</a:t>
            </a:r>
            <a:r>
              <a:rPr lang="ru-RU" sz="1600" dirty="0" smtClean="0"/>
              <a:t>(6260,0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39,9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smtClean="0"/>
              <a:t>5023,6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ru-RU" dirty="0" smtClean="0"/>
              <a:t>32,0</a:t>
            </a:r>
            <a:r>
              <a:rPr lang="ru-RU" dirty="0" smtClean="0"/>
              <a:t>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3386</TotalTime>
  <Words>612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Лист Microsoft Excel 97-2003</vt:lpstr>
      <vt:lpstr>Лист Microsoft Excel</vt:lpstr>
      <vt:lpstr>Лист</vt:lpstr>
      <vt:lpstr>Проект бюджета Красноармейского сельского поселения на 2020 год и плановый период 2021 и 2022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2020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2019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2020-2022 годах</vt:lpstr>
      <vt:lpstr>Структура муниципальных программ Красноармейского сельского поселения на 2020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2020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«Эффективное управление муниципальными финансами»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358</cp:revision>
  <cp:lastPrinted>2015-05-06T11:33:19Z</cp:lastPrinted>
  <dcterms:created xsi:type="dcterms:W3CDTF">2012-10-21T15:40:11Z</dcterms:created>
  <dcterms:modified xsi:type="dcterms:W3CDTF">2019-12-05T09:42:38Z</dcterms:modified>
</cp:coreProperties>
</file>